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Lst>
  <p:sldIdLst>
    <p:sldId id="258" r:id="rId2"/>
    <p:sldId id="259" r:id="rId3"/>
    <p:sldId id="263" r:id="rId4"/>
    <p:sldId id="260" r:id="rId5"/>
    <p:sldId id="271" r:id="rId6"/>
    <p:sldId id="272" r:id="rId7"/>
    <p:sldId id="273" r:id="rId8"/>
    <p:sldId id="274" r:id="rId9"/>
    <p:sldId id="275" r:id="rId10"/>
    <p:sldId id="265" r:id="rId11"/>
    <p:sldId id="277" r:id="rId12"/>
    <p:sldId id="278" r:id="rId13"/>
    <p:sldId id="279" r:id="rId14"/>
    <p:sldId id="280" r:id="rId15"/>
    <p:sldId id="281" r:id="rId16"/>
    <p:sldId id="267" r:id="rId17"/>
    <p:sldId id="268" r:id="rId18"/>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94"/>
    <p:restoredTop sz="94705"/>
  </p:normalViewPr>
  <p:slideViewPr>
    <p:cSldViewPr snapToGrid="0" snapToObjects="1">
      <p:cViewPr varScale="1">
        <p:scale>
          <a:sx n="69" d="100"/>
          <a:sy n="69" d="100"/>
        </p:scale>
        <p:origin x="15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tmp>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标题幻灯片">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1" name="矩形 20"/>
          <p:cNvSpPr/>
          <p:nvPr userDrawn="1"/>
        </p:nvSpPr>
        <p:spPr>
          <a:xfrm>
            <a:off x="-2" y="6350510"/>
            <a:ext cx="12192000" cy="77491"/>
          </a:xfrm>
          <a:prstGeom prst="rect">
            <a:avLst/>
          </a:prstGeom>
          <a:blipFill>
            <a:blip r:embed="rId2"/>
            <a:stretch>
              <a:fillRect/>
            </a:stretch>
          </a:blipFill>
          <a:ln>
            <a:noFill/>
          </a:ln>
          <a:effectLst>
            <a:innerShdw blurRad="63500" dist="63500" dir="162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
        <p:nvSpPr>
          <p:cNvPr id="20" name="矩形 19"/>
          <p:cNvSpPr/>
          <p:nvPr userDrawn="1"/>
        </p:nvSpPr>
        <p:spPr>
          <a:xfrm>
            <a:off x="-2" y="326677"/>
            <a:ext cx="12192000" cy="77491"/>
          </a:xfrm>
          <a:prstGeom prst="rect">
            <a:avLst/>
          </a:prstGeom>
          <a:blipFill>
            <a:blip r:embed="rId2"/>
            <a:stretch>
              <a:fillRect/>
            </a:stretch>
          </a:blipFill>
          <a:ln>
            <a:noFill/>
          </a:ln>
          <a:effectLst>
            <a:innerShdw blurRad="63500" dist="63500" dir="162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
        <p:nvSpPr>
          <p:cNvPr id="5" name="矩形 4"/>
          <p:cNvSpPr/>
          <p:nvPr userDrawn="1"/>
        </p:nvSpPr>
        <p:spPr>
          <a:xfrm>
            <a:off x="0" y="185980"/>
            <a:ext cx="12192000" cy="77491"/>
          </a:xfrm>
          <a:prstGeom prst="rect">
            <a:avLst/>
          </a:prstGeom>
          <a:blipFill>
            <a:blip r:embed="rId2"/>
            <a:stretch>
              <a:fillRect/>
            </a:stretch>
          </a:blipFill>
          <a:ln>
            <a:noFill/>
          </a:ln>
          <a:effectLst>
            <a:innerShdw blurRad="63500" dist="63500" dir="162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
        <p:nvSpPr>
          <p:cNvPr id="6" name="矩形 5"/>
          <p:cNvSpPr/>
          <p:nvPr userDrawn="1"/>
        </p:nvSpPr>
        <p:spPr>
          <a:xfrm>
            <a:off x="0" y="6491207"/>
            <a:ext cx="12192000" cy="77491"/>
          </a:xfrm>
          <a:prstGeom prst="rect">
            <a:avLst/>
          </a:prstGeom>
          <a:blipFill>
            <a:blip r:embed="rId2"/>
            <a:stretch>
              <a:fillRect/>
            </a:stretch>
          </a:blipFill>
          <a:ln>
            <a:noFill/>
          </a:ln>
          <a:effectLst>
            <a:innerShdw blurRad="63500" dist="63500" dir="162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
        <p:nvSpPr>
          <p:cNvPr id="22" name="直角三角形 21"/>
          <p:cNvSpPr/>
          <p:nvPr userDrawn="1"/>
        </p:nvSpPr>
        <p:spPr>
          <a:xfrm>
            <a:off x="0" y="5594728"/>
            <a:ext cx="1301858" cy="1301858"/>
          </a:xfrm>
          <a:prstGeom prst="rtTriangle">
            <a:avLst/>
          </a:prstGeom>
          <a:blipFill dpi="0" rotWithShape="1">
            <a:blip r:embed="rId2"/>
            <a:srcRect/>
            <a:tile tx="0" ty="0" sx="100000" sy="100000" flip="none" algn="tl"/>
          </a:blipFill>
          <a:ln>
            <a:noFill/>
          </a:ln>
          <a:effectLst>
            <a:innerShdw blurRad="63500" dist="63500" dir="162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
        <p:nvSpPr>
          <p:cNvPr id="23" name="直角三角形 22"/>
          <p:cNvSpPr/>
          <p:nvPr userDrawn="1"/>
        </p:nvSpPr>
        <p:spPr>
          <a:xfrm rot="10800000">
            <a:off x="10890140" y="0"/>
            <a:ext cx="1301858" cy="1301858"/>
          </a:xfrm>
          <a:prstGeom prst="rtTriangle">
            <a:avLst/>
          </a:prstGeom>
          <a:blipFill dpi="0" rotWithShape="1">
            <a:blip r:embed="rId2"/>
            <a:srcRect/>
            <a:tile tx="0" ty="0" sx="100000" sy="100000" flip="none" algn="tl"/>
          </a:blipFill>
          <a:ln>
            <a:noFill/>
          </a:ln>
          <a:effectLst>
            <a:innerShdw blurRad="63500" dist="63500" dir="162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
        <p:nvSpPr>
          <p:cNvPr id="24" name="直角三角形 23"/>
          <p:cNvSpPr/>
          <p:nvPr userDrawn="1"/>
        </p:nvSpPr>
        <p:spPr>
          <a:xfrm rot="16200000">
            <a:off x="10890142" y="5556142"/>
            <a:ext cx="1301858" cy="1301858"/>
          </a:xfrm>
          <a:prstGeom prst="rtTriangle">
            <a:avLst/>
          </a:prstGeom>
          <a:blipFill dpi="0" rotWithShape="1">
            <a:blip r:embed="rId2"/>
            <a:srcRect/>
            <a:tile tx="0" ty="0" sx="100000" sy="100000" flip="none" algn="tl"/>
          </a:blipFill>
          <a:ln>
            <a:noFill/>
          </a:ln>
          <a:effectLst>
            <a:innerShdw blurRad="63500" dist="63500" dir="162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
        <p:nvSpPr>
          <p:cNvPr id="25" name="直角三角形 24"/>
          <p:cNvSpPr/>
          <p:nvPr userDrawn="1"/>
        </p:nvSpPr>
        <p:spPr>
          <a:xfrm rot="5400000">
            <a:off x="0" y="0"/>
            <a:ext cx="1301858" cy="1301858"/>
          </a:xfrm>
          <a:prstGeom prst="rtTriangle">
            <a:avLst/>
          </a:prstGeom>
          <a:blipFill dpi="0" rotWithShape="1">
            <a:blip r:embed="rId2"/>
            <a:srcRect/>
            <a:tile tx="0" ty="0" sx="100000" sy="100000" flip="none" algn="tl"/>
          </a:blipFill>
          <a:ln>
            <a:noFill/>
          </a:ln>
          <a:effectLst>
            <a:innerShdw blurRad="63500" dist="63500" dir="162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Tree>
    <p:extLst>
      <p:ext uri="{BB962C8B-B14F-4D97-AF65-F5344CB8AC3E}">
        <p14:creationId xmlns:p14="http://schemas.microsoft.com/office/powerpoint/2010/main" val="10599613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8_标题幻灯片">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矩形 1"/>
          <p:cNvSpPr/>
          <p:nvPr userDrawn="1"/>
        </p:nvSpPr>
        <p:spPr>
          <a:xfrm rot="10800000">
            <a:off x="0" y="-45204"/>
            <a:ext cx="6922575" cy="6903204"/>
          </a:xfrm>
          <a:prstGeom prst="rect">
            <a:avLst/>
          </a:prstGeom>
          <a:blipFill dpi="0" rotWithShape="1">
            <a:blip r:embed="rId2"/>
            <a:srcRect/>
            <a:stretch>
              <a:fillRect/>
            </a:stretch>
          </a:blipFill>
          <a:ln>
            <a:noFill/>
          </a:ln>
          <a:effectLst>
            <a:innerShdw blurRad="63500" dist="63500" dir="162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Tree>
    <p:extLst>
      <p:ext uri="{BB962C8B-B14F-4D97-AF65-F5344CB8AC3E}">
        <p14:creationId xmlns:p14="http://schemas.microsoft.com/office/powerpoint/2010/main" val="235745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9_标题幻灯片">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矩形 1"/>
          <p:cNvSpPr/>
          <p:nvPr userDrawn="1"/>
        </p:nvSpPr>
        <p:spPr>
          <a:xfrm>
            <a:off x="-1" y="0"/>
            <a:ext cx="12192000" cy="6858000"/>
          </a:xfrm>
          <a:prstGeom prst="rect">
            <a:avLst/>
          </a:prstGeom>
          <a:blipFill dpi="0" rotWithShape="1">
            <a:blip r:embed="rId2"/>
            <a:srcRect/>
            <a:stretch>
              <a:fillRect/>
            </a:stretch>
          </a:blipFill>
          <a:ln>
            <a:noFill/>
          </a:ln>
          <a:effectLst>
            <a:innerShdw blurRad="63500" dist="63500" dir="162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Tree>
    <p:extLst>
      <p:ext uri="{BB962C8B-B14F-4D97-AF65-F5344CB8AC3E}">
        <p14:creationId xmlns:p14="http://schemas.microsoft.com/office/powerpoint/2010/main" val="1341443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标题幻灯片">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5" name="矩形 4"/>
          <p:cNvSpPr/>
          <p:nvPr userDrawn="1"/>
        </p:nvSpPr>
        <p:spPr>
          <a:xfrm>
            <a:off x="0" y="185980"/>
            <a:ext cx="12192000" cy="77491"/>
          </a:xfrm>
          <a:prstGeom prst="rect">
            <a:avLst/>
          </a:prstGeom>
          <a:blipFill>
            <a:blip r:embed="rId2"/>
            <a:stretch>
              <a:fillRect/>
            </a:stretch>
          </a:blipFill>
          <a:ln>
            <a:noFill/>
          </a:ln>
          <a:effectLst>
            <a:outerShdw blurRad="50800" dist="762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
        <p:nvSpPr>
          <p:cNvPr id="6" name="矩形 5"/>
          <p:cNvSpPr/>
          <p:nvPr userDrawn="1"/>
        </p:nvSpPr>
        <p:spPr>
          <a:xfrm>
            <a:off x="0" y="6491207"/>
            <a:ext cx="12192000" cy="77491"/>
          </a:xfrm>
          <a:prstGeom prst="rect">
            <a:avLst/>
          </a:prstGeom>
          <a:blipFill>
            <a:blip r:embed="rId2"/>
            <a:stretch>
              <a:fillRect/>
            </a:stretch>
          </a:blipFill>
          <a:ln>
            <a:noFill/>
          </a:ln>
          <a:effectLst>
            <a:outerShdw blurRad="50800" dist="762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kumimoji="1" lang="zh-CN" altLang="en-US">
              <a:solidFill>
                <a:schemeClr val="tx1"/>
              </a:solidFill>
            </a:endParaRPr>
          </a:p>
        </p:txBody>
      </p:sp>
    </p:spTree>
    <p:extLst>
      <p:ext uri="{BB962C8B-B14F-4D97-AF65-F5344CB8AC3E}">
        <p14:creationId xmlns:p14="http://schemas.microsoft.com/office/powerpoint/2010/main" val="8641018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defRPr>
            </a:lvl1pPr>
          </a:lstStyle>
          <a:p>
            <a:pPr lvl="0"/>
            <a:r>
              <a:rPr kumimoji="1" lang="en-US" altLang="zh-CN" dirty="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vl1pPr>
          </a:lstStyle>
          <a:p>
            <a:r>
              <a:rPr kumimoji="1" lang="en-US" altLang="zh-CN" sz="1600" b="1" dirty="0"/>
              <a:t>LOGO&amp;PIC</a:t>
            </a:r>
            <a:r>
              <a:rPr kumimoji="1" lang="zh-CN" altLang="en-US" sz="1600" b="1" dirty="0"/>
              <a:t> </a:t>
            </a:r>
            <a:r>
              <a:rPr kumimoji="1" lang="en-US" altLang="zh-CN" sz="1600" b="1" dirty="0"/>
              <a:t>HERE</a:t>
            </a:r>
            <a:endParaRPr kumimoji="1" lang="zh-CN" altLang="en-US" dirty="0"/>
          </a:p>
        </p:txBody>
      </p:sp>
    </p:spTree>
    <p:extLst>
      <p:ext uri="{BB962C8B-B14F-4D97-AF65-F5344CB8AC3E}">
        <p14:creationId xmlns:p14="http://schemas.microsoft.com/office/powerpoint/2010/main" val="16326217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491705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defTabSz="609585"/>
            <a:r>
              <a:rPr lang="zh-CN" altLang="en-US" sz="1800" dirty="0">
                <a:solidFill>
                  <a:srgbClr val="FFFFFF"/>
                </a:solidFill>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defTabSz="609585">
              <a:lnSpc>
                <a:spcPct val="130000"/>
              </a:lnSpc>
            </a:pPr>
            <a:r>
              <a:rPr lang="zh-CN" altLang="en-US" sz="1400" dirty="0">
                <a:solidFill>
                  <a:srgbClr val="FFFFFF"/>
                </a:solidFill>
                <a:latin typeface="Segoe UI Light"/>
                <a:ea typeface="微软雅黑"/>
                <a:cs typeface="Segoe UI Light"/>
              </a:rPr>
              <a:t>字体使用 </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行距</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背景图片出处</a:t>
            </a: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声明</a:t>
            </a:r>
            <a:endParaRPr lang="en-US" altLang="zh-CN" sz="1400" dirty="0">
              <a:solidFill>
                <a:srgbClr val="FFFFFF"/>
              </a:solidFill>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a:lnSpc>
                <a:spcPct val="130000"/>
              </a:lnSpc>
            </a:pPr>
            <a:r>
              <a:rPr lang="zh-CN" altLang="en-US" sz="1400" dirty="0">
                <a:solidFill>
                  <a:srgbClr val="FFFFFF"/>
                </a:solidFill>
                <a:latin typeface="Segoe UI Light"/>
                <a:ea typeface="微软雅黑"/>
                <a:cs typeface="Segoe UI Light"/>
              </a:rPr>
              <a:t>英文 </a:t>
            </a:r>
            <a:r>
              <a:rPr lang="en-US" altLang="zh-CN" sz="1400" dirty="0">
                <a:solidFill>
                  <a:srgbClr val="FFFFFF"/>
                </a:solidFill>
                <a:latin typeface="Segoe UI Light"/>
                <a:cs typeface="Segoe UI Light"/>
              </a:rPr>
              <a:t>Century Gothic</a:t>
            </a: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中文 微软雅黑</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正文 </a:t>
            </a:r>
            <a:r>
              <a:rPr lang="en-US" altLang="zh-CN" sz="1400" dirty="0">
                <a:solidFill>
                  <a:srgbClr val="FFFFFF"/>
                </a:solidFill>
                <a:latin typeface="Segoe UI Light"/>
                <a:ea typeface="微软雅黑"/>
                <a:cs typeface="Segoe UI Light"/>
              </a:rPr>
              <a:t>1.3</a:t>
            </a: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设计师原创</a:t>
            </a: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prstClr val="white"/>
                </a:solidFill>
                <a:latin typeface="Segoe UI Light"/>
                <a:ea typeface="微软雅黑" charset="0"/>
                <a:cs typeface="Segoe UI Light"/>
              </a:rPr>
              <a:t>OfficePLUS</a:t>
            </a:r>
            <a:endParaRPr lang="zh-CN" altLang="en-US" sz="1000" dirty="0">
              <a:solidFill>
                <a:prstClr val="white"/>
              </a:solidFill>
              <a:latin typeface="Segoe UI Light"/>
              <a:ea typeface="微软雅黑" charset="0"/>
              <a:cs typeface="Segoe UI Light"/>
            </a:endParaRPr>
          </a:p>
        </p:txBody>
      </p:sp>
    </p:spTree>
    <p:extLst>
      <p:ext uri="{BB962C8B-B14F-4D97-AF65-F5344CB8AC3E}">
        <p14:creationId xmlns:p14="http://schemas.microsoft.com/office/powerpoint/2010/main" val="1433925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algn="ctr" defTabSz="609585"/>
            <a:r>
              <a:rPr kumimoji="1" lang="zh-CN" altLang="en-US" sz="1333" dirty="0">
                <a:solidFill>
                  <a:srgbClr val="000000"/>
                </a:solidFill>
                <a:latin typeface="Century Gothic"/>
                <a:ea typeface="微软雅黑" charset="0"/>
              </a:rPr>
              <a:t>点击</a:t>
            </a:r>
            <a:r>
              <a:rPr kumimoji="1" lang="en-US" altLang="zh-CN" sz="1333" dirty="0">
                <a:solidFill>
                  <a:srgbClr val="000000"/>
                </a:solidFill>
                <a:latin typeface="Segoe UI Light" charset="0"/>
                <a:ea typeface="Segoe UI Light" charset="0"/>
                <a:cs typeface="Segoe UI Light" charset="0"/>
              </a:rPr>
              <a:t>Logo</a:t>
            </a:r>
            <a:r>
              <a:rPr kumimoji="1" lang="zh-CN" altLang="en-US" sz="1333" dirty="0">
                <a:solidFill>
                  <a:srgbClr val="000000"/>
                </a:solidFill>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8439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441500"/>
      </p:ext>
    </p:extLst>
  </p:cSld>
  <p:clrMap bg1="lt1" tx1="dk1" bg2="lt2" tx2="dk2" accent1="accent1" accent2="accent2" accent3="accent3" accent4="accent4" accent5="accent5" accent6="accent6" hlink="hlink" folHlink="folHlink"/>
  <p:sldLayoutIdLst>
    <p:sldLayoutId id="2147483679" r:id="rId1"/>
    <p:sldLayoutId id="2147483681" r:id="rId2"/>
    <p:sldLayoutId id="2147483682" r:id="rId3"/>
    <p:sldLayoutId id="2147483680" r:id="rId4"/>
    <p:sldLayoutId id="2147483662" r:id="rId5"/>
    <p:sldLayoutId id="2147483664" r:id="rId6"/>
    <p:sldLayoutId id="2147483663" r:id="rId7"/>
    <p:sldLayoutId id="2147483665"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4.xml"/><Relationship Id="rId4" Type="http://schemas.openxmlformats.org/officeDocument/2006/relationships/image" Target="../media/image6.tmp"/></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422128" y="2193871"/>
            <a:ext cx="5262979" cy="1107996"/>
          </a:xfrm>
          <a:prstGeom prst="rect">
            <a:avLst/>
          </a:prstGeom>
          <a:noFill/>
        </p:spPr>
        <p:txBody>
          <a:bodyPr wrap="none" rtlCol="0">
            <a:spAutoFit/>
          </a:bodyPr>
          <a:lstStyle/>
          <a:p>
            <a:pPr algn="ctr"/>
            <a:r>
              <a:rPr kumimoji="1" lang="zh-CN" altLang="en-US" sz="6600" b="1" dirty="0">
                <a:blipFill>
                  <a:blip r:embed="rId2"/>
                  <a:stretch>
                    <a:fillRect/>
                  </a:stretch>
                </a:blipFill>
                <a:effectLst>
                  <a:innerShdw blurRad="63500" dist="38100" dir="16200000">
                    <a:prstClr val="black">
                      <a:alpha val="50000"/>
                    </a:prstClr>
                  </a:innerShdw>
                </a:effectLst>
                <a:latin typeface="Microsoft YaHei" charset="0"/>
                <a:ea typeface="Microsoft YaHei" charset="0"/>
                <a:cs typeface="Microsoft YaHei" charset="0"/>
              </a:rPr>
              <a:t>暑期实习报告</a:t>
            </a:r>
          </a:p>
        </p:txBody>
      </p:sp>
      <p:sp>
        <p:nvSpPr>
          <p:cNvPr id="3" name="文本框 2"/>
          <p:cNvSpPr txBox="1"/>
          <p:nvPr/>
        </p:nvSpPr>
        <p:spPr>
          <a:xfrm>
            <a:off x="3447780" y="1268270"/>
            <a:ext cx="5211683" cy="523220"/>
          </a:xfrm>
          <a:prstGeom prst="rect">
            <a:avLst/>
          </a:prstGeom>
          <a:noFill/>
        </p:spPr>
        <p:txBody>
          <a:bodyPr wrap="none" rtlCol="0">
            <a:spAutoFit/>
          </a:bodyPr>
          <a:lstStyle>
            <a:defPPr>
              <a:defRPr lang="zh-CN"/>
            </a:defPPr>
            <a:lvl1pPr>
              <a:defRPr kumimoji="1" sz="6600" b="1">
                <a:blipFill>
                  <a:blip r:embed="rId2"/>
                  <a:stretch>
                    <a:fillRect/>
                  </a:stretch>
                </a:blipFill>
                <a:effectLst>
                  <a:innerShdw blurRad="63500" dist="38100" dir="16200000">
                    <a:prstClr val="black">
                      <a:alpha val="50000"/>
                    </a:prstClr>
                  </a:innerShdw>
                </a:effectLst>
                <a:latin typeface="Microsoft YaHei" charset="0"/>
                <a:ea typeface="Microsoft YaHei" charset="0"/>
                <a:cs typeface="Microsoft YaHei" charset="0"/>
              </a:defRPr>
            </a:lvl1pPr>
          </a:lstStyle>
          <a:p>
            <a:pPr algn="ctr"/>
            <a:r>
              <a:rPr lang="zh-CN" altLang="en-US" sz="2800" dirty="0"/>
              <a:t>信息工程学院电子信息工程专业</a:t>
            </a:r>
          </a:p>
        </p:txBody>
      </p:sp>
      <p:sp>
        <p:nvSpPr>
          <p:cNvPr id="5" name="文本框 4"/>
          <p:cNvSpPr txBox="1"/>
          <p:nvPr/>
        </p:nvSpPr>
        <p:spPr>
          <a:xfrm>
            <a:off x="3806858" y="3512325"/>
            <a:ext cx="4493538" cy="523220"/>
          </a:xfrm>
          <a:prstGeom prst="rect">
            <a:avLst/>
          </a:prstGeom>
          <a:noFill/>
        </p:spPr>
        <p:txBody>
          <a:bodyPr wrap="none" rtlCol="0">
            <a:spAutoFit/>
          </a:bodyPr>
          <a:lstStyle/>
          <a:p>
            <a:pPr algn="ctr"/>
            <a:r>
              <a:rPr kumimoji="1" lang="zh-CN" altLang="en-US" sz="2800" b="1" dirty="0">
                <a:blipFill>
                  <a:blip r:embed="rId2"/>
                  <a:stretch>
                    <a:fillRect/>
                  </a:stretch>
                </a:blipFill>
                <a:latin typeface="Microsoft YaHei" charset="0"/>
                <a:ea typeface="Microsoft YaHei" charset="0"/>
                <a:cs typeface="Microsoft YaHei" charset="0"/>
              </a:rPr>
              <a:t>八路温度采集循环显示系统</a:t>
            </a:r>
          </a:p>
        </p:txBody>
      </p:sp>
      <p:sp>
        <p:nvSpPr>
          <p:cNvPr id="6" name="文本框 8"/>
          <p:cNvSpPr txBox="1"/>
          <p:nvPr/>
        </p:nvSpPr>
        <p:spPr>
          <a:xfrm>
            <a:off x="4406516" y="4182739"/>
            <a:ext cx="3294202" cy="8309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ctr">
              <a:lnSpc>
                <a:spcPct val="150000"/>
              </a:lnSpc>
              <a:buFont typeface="Wingdings" charset="2"/>
              <a:buChar char="n"/>
            </a:pPr>
            <a:r>
              <a:rPr lang="zh-CN" altLang="en-US" sz="1600" b="1" dirty="0">
                <a:solidFill>
                  <a:schemeClr val="tx1">
                    <a:lumMod val="75000"/>
                    <a:lumOff val="25000"/>
                  </a:schemeClr>
                </a:solidFill>
                <a:latin typeface="微软雅黑" charset="0"/>
                <a:ea typeface="微软雅黑" charset="0"/>
              </a:rPr>
              <a:t>学校名称：中国地质大学</a:t>
            </a:r>
            <a:r>
              <a:rPr lang="en-US" altLang="zh-CN" sz="1600" b="1" dirty="0">
                <a:solidFill>
                  <a:schemeClr val="tx1">
                    <a:lumMod val="75000"/>
                    <a:lumOff val="25000"/>
                  </a:schemeClr>
                </a:solidFill>
                <a:latin typeface="微软雅黑" charset="0"/>
                <a:ea typeface="微软雅黑" charset="0"/>
              </a:rPr>
              <a:t>(</a:t>
            </a:r>
            <a:r>
              <a:rPr lang="zh-CN" altLang="en-US" sz="1600" b="1" dirty="0">
                <a:solidFill>
                  <a:schemeClr val="tx1">
                    <a:lumMod val="75000"/>
                    <a:lumOff val="25000"/>
                  </a:schemeClr>
                </a:solidFill>
                <a:latin typeface="微软雅黑" charset="0"/>
                <a:ea typeface="微软雅黑" charset="0"/>
              </a:rPr>
              <a:t>北京</a:t>
            </a:r>
            <a:r>
              <a:rPr lang="en-US" altLang="zh-CN" sz="1600" b="1" dirty="0">
                <a:solidFill>
                  <a:schemeClr val="tx1">
                    <a:lumMod val="75000"/>
                    <a:lumOff val="25000"/>
                  </a:schemeClr>
                </a:solidFill>
                <a:latin typeface="微软雅黑" charset="0"/>
                <a:ea typeface="微软雅黑" charset="0"/>
              </a:rPr>
              <a:t>)</a:t>
            </a:r>
            <a:endParaRPr lang="zh-CN" altLang="en-US" sz="1600" b="1" dirty="0">
              <a:solidFill>
                <a:schemeClr val="tx1">
                  <a:lumMod val="75000"/>
                  <a:lumOff val="25000"/>
                </a:schemeClr>
              </a:solidFill>
              <a:latin typeface="微软雅黑" charset="0"/>
              <a:ea typeface="微软雅黑" charset="0"/>
            </a:endParaRPr>
          </a:p>
          <a:p>
            <a:pPr marL="285750" indent="-285750" algn="ctr">
              <a:lnSpc>
                <a:spcPct val="150000"/>
              </a:lnSpc>
              <a:buFont typeface="Wingdings" charset="2"/>
              <a:buChar char="n"/>
            </a:pPr>
            <a:r>
              <a:rPr lang="zh-CN" altLang="en-US" sz="1600" b="1" dirty="0">
                <a:solidFill>
                  <a:schemeClr val="tx1">
                    <a:lumMod val="75000"/>
                    <a:lumOff val="25000"/>
                  </a:schemeClr>
                </a:solidFill>
                <a:latin typeface="微软雅黑" charset="0"/>
                <a:ea typeface="微软雅黑" charset="0"/>
              </a:rPr>
              <a:t>报告人：鲁家峰</a:t>
            </a:r>
          </a:p>
        </p:txBody>
      </p:sp>
      <p:sp>
        <p:nvSpPr>
          <p:cNvPr id="8" name="框架 7"/>
          <p:cNvSpPr/>
          <p:nvPr/>
        </p:nvSpPr>
        <p:spPr>
          <a:xfrm>
            <a:off x="3268242" y="2081385"/>
            <a:ext cx="5570756" cy="1325711"/>
          </a:xfrm>
          <a:prstGeom prst="frame">
            <a:avLst>
              <a:gd name="adj1" fmla="val 5486"/>
            </a:avLst>
          </a:prstGeom>
          <a:blipFill dpi="0" rotWithShape="1">
            <a:blip r:embed="rId2"/>
            <a:srcRect/>
            <a:tile tx="0" ty="0" sx="100000" sy="100000" flip="none" algn="tl"/>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dirty="0">
              <a:solidFill>
                <a:schemeClr val="tx1"/>
              </a:solidFill>
            </a:endParaRPr>
          </a:p>
        </p:txBody>
      </p:sp>
    </p:spTree>
    <p:extLst>
      <p:ext uri="{BB962C8B-B14F-4D97-AF65-F5344CB8AC3E}">
        <p14:creationId xmlns:p14="http://schemas.microsoft.com/office/powerpoint/2010/main" val="1914544919"/>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3173280" cy="1035532"/>
            <a:chOff x="1139205" y="908154"/>
            <a:chExt cx="3173280"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3</a:t>
              </a:r>
              <a:endParaRPr kumimoji="1" lang="zh-CN" altLang="en-US" sz="5400" b="1" dirty="0">
                <a:solidFill>
                  <a:schemeClr val="accent3">
                    <a:lumMod val="20000"/>
                    <a:lumOff val="80000"/>
                  </a:schemeClr>
                </a:solidFill>
              </a:endParaRPr>
            </a:p>
          </p:txBody>
        </p:sp>
        <p:sp>
          <p:nvSpPr>
            <p:cNvPr id="4" name="文本框 3"/>
            <p:cNvSpPr txBox="1"/>
            <p:nvPr/>
          </p:nvSpPr>
          <p:spPr>
            <a:xfrm>
              <a:off x="2486344" y="1133532"/>
              <a:ext cx="1826141" cy="584775"/>
            </a:xfrm>
            <a:prstGeom prst="rect">
              <a:avLst/>
            </a:prstGeom>
            <a:noFill/>
          </p:spPr>
          <p:txBody>
            <a:bodyPr wrap="none" rtlCol="0">
              <a:spAutoFit/>
            </a:bodyPr>
            <a:lstStyle/>
            <a:p>
              <a:pPr defTabSz="609585"/>
              <a:r>
                <a:rPr kumimoji="1" lang="zh-CN" altLang="en-US" sz="3200" b="1" kern="0" dirty="0">
                  <a:blipFill dpi="0" rotWithShape="1">
                    <a:blip r:embed="rId2"/>
                    <a:srcRect/>
                    <a:stretch>
                      <a:fillRect/>
                    </a:stretch>
                  </a:blipFill>
                  <a:ea typeface="微软雅黑" charset="0"/>
                </a:rPr>
                <a:t>程序流程</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sp>
        <p:nvSpPr>
          <p:cNvPr id="8" name="圆角矩形 7"/>
          <p:cNvSpPr/>
          <p:nvPr/>
        </p:nvSpPr>
        <p:spPr>
          <a:xfrm>
            <a:off x="1239843" y="2031379"/>
            <a:ext cx="2133600" cy="547996"/>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21" name="矩形 20"/>
          <p:cNvSpPr/>
          <p:nvPr/>
        </p:nvSpPr>
        <p:spPr>
          <a:xfrm>
            <a:off x="1603294" y="2093601"/>
            <a:ext cx="1406697" cy="345094"/>
          </a:xfrm>
          <a:prstGeom prst="rect">
            <a:avLst/>
          </a:prstGeom>
        </p:spPr>
        <p:txBody>
          <a:bodyPr wrap="square" numCol="1" spcCol="360000">
            <a:spAutoFit/>
          </a:bodyPr>
          <a:lstStyle/>
          <a:p>
            <a:pPr algn="ctr" defTabSz="609585">
              <a:lnSpc>
                <a:spcPct val="130000"/>
              </a:lnSpc>
            </a:pPr>
            <a:r>
              <a:rPr lang="en-US" altLang="zh-CN" sz="1400" b="1" dirty="0">
                <a:blipFill dpi="0" rotWithShape="1">
                  <a:blip r:embed="rId2"/>
                  <a:srcRect/>
                  <a:stretch>
                    <a:fillRect/>
                  </a:stretch>
                </a:blipFill>
                <a:latin typeface="微软雅黑" charset="0"/>
                <a:ea typeface="微软雅黑" charset="0"/>
              </a:rPr>
              <a:t>While</a:t>
            </a:r>
            <a:r>
              <a:rPr lang="zh-CN" altLang="en-US" sz="1400" b="1" dirty="0">
                <a:blipFill dpi="0" rotWithShape="1">
                  <a:blip r:embed="rId2"/>
                  <a:srcRect/>
                  <a:stretch>
                    <a:fillRect/>
                  </a:stretch>
                </a:blipFill>
                <a:latin typeface="微软雅黑" charset="0"/>
                <a:ea typeface="微软雅黑" charset="0"/>
              </a:rPr>
              <a:t>循环</a:t>
            </a:r>
          </a:p>
        </p:txBody>
      </p:sp>
      <p:sp>
        <p:nvSpPr>
          <p:cNvPr id="9" name="下箭头 8"/>
          <p:cNvSpPr/>
          <p:nvPr/>
        </p:nvSpPr>
        <p:spPr>
          <a:xfrm>
            <a:off x="2254254" y="2579375"/>
            <a:ext cx="104775" cy="391758"/>
          </a:xfrm>
          <a:prstGeom prst="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24" name="圆角矩形 23"/>
          <p:cNvSpPr/>
          <p:nvPr/>
        </p:nvSpPr>
        <p:spPr>
          <a:xfrm>
            <a:off x="1292229" y="2971133"/>
            <a:ext cx="2079457" cy="547996"/>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25" name="矩形 24"/>
          <p:cNvSpPr/>
          <p:nvPr/>
        </p:nvSpPr>
        <p:spPr>
          <a:xfrm>
            <a:off x="1655680" y="3033355"/>
            <a:ext cx="1406697" cy="345094"/>
          </a:xfrm>
          <a:prstGeom prst="rect">
            <a:avLst/>
          </a:prstGeom>
        </p:spPr>
        <p:txBody>
          <a:bodyPr wrap="square" numCol="1" spcCol="360000">
            <a:spAutoFit/>
          </a:bodyPr>
          <a:lstStyle/>
          <a:p>
            <a:pPr algn="ctr" defTabSz="609585">
              <a:lnSpc>
                <a:spcPct val="130000"/>
              </a:lnSpc>
            </a:pPr>
            <a:r>
              <a:rPr lang="en-US" altLang="zh-CN" sz="1400" b="1" dirty="0">
                <a:blipFill dpi="0" rotWithShape="1">
                  <a:blip r:embed="rId2"/>
                  <a:srcRect/>
                  <a:stretch>
                    <a:fillRect/>
                  </a:stretch>
                </a:blipFill>
                <a:latin typeface="微软雅黑" charset="0"/>
                <a:ea typeface="微软雅黑" charset="0"/>
              </a:rPr>
              <a:t>For</a:t>
            </a:r>
            <a:r>
              <a:rPr lang="zh-CN" altLang="en-US" sz="1400" b="1" dirty="0">
                <a:blipFill dpi="0" rotWithShape="1">
                  <a:blip r:embed="rId2"/>
                  <a:srcRect/>
                  <a:stretch>
                    <a:fillRect/>
                  </a:stretch>
                </a:blipFill>
                <a:latin typeface="微软雅黑" charset="0"/>
                <a:ea typeface="微软雅黑" charset="0"/>
              </a:rPr>
              <a:t>循环</a:t>
            </a:r>
          </a:p>
        </p:txBody>
      </p:sp>
      <p:sp>
        <p:nvSpPr>
          <p:cNvPr id="11" name="流程图: 决策 10"/>
          <p:cNvSpPr/>
          <p:nvPr/>
        </p:nvSpPr>
        <p:spPr>
          <a:xfrm>
            <a:off x="1550905" y="3833453"/>
            <a:ext cx="1509715" cy="642919"/>
          </a:xfrm>
          <a:prstGeom prst="flowChartDecisi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27" name="下箭头 26"/>
          <p:cNvSpPr/>
          <p:nvPr/>
        </p:nvSpPr>
        <p:spPr>
          <a:xfrm>
            <a:off x="2254252" y="3463268"/>
            <a:ext cx="104775" cy="391758"/>
          </a:xfrm>
          <a:prstGeom prst="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31" name="矩形 30"/>
          <p:cNvSpPr/>
          <p:nvPr/>
        </p:nvSpPr>
        <p:spPr>
          <a:xfrm>
            <a:off x="1602413" y="3956739"/>
            <a:ext cx="1406697" cy="345094"/>
          </a:xfrm>
          <a:prstGeom prst="rect">
            <a:avLst/>
          </a:prstGeom>
        </p:spPr>
        <p:txBody>
          <a:bodyPr wrap="square" numCol="1" spcCol="360000">
            <a:spAutoFit/>
          </a:bodyPr>
          <a:lstStyle/>
          <a:p>
            <a:pPr algn="ctr" defTabSz="609585">
              <a:lnSpc>
                <a:spcPct val="130000"/>
              </a:lnSpc>
            </a:pPr>
            <a:r>
              <a:rPr lang="en-US" altLang="zh-CN" sz="1400" b="1" dirty="0" err="1">
                <a:blipFill dpi="0" rotWithShape="1">
                  <a:blip r:embed="rId2"/>
                  <a:srcRect/>
                  <a:stretch>
                    <a:fillRect/>
                  </a:stretch>
                </a:blipFill>
                <a:latin typeface="微软雅黑" charset="0"/>
                <a:ea typeface="微软雅黑" charset="0"/>
              </a:rPr>
              <a:t>ch</a:t>
            </a:r>
            <a:r>
              <a:rPr lang="en-US" altLang="zh-CN" sz="1400" b="1" dirty="0">
                <a:blipFill dpi="0" rotWithShape="1">
                  <a:blip r:embed="rId2"/>
                  <a:srcRect/>
                  <a:stretch>
                    <a:fillRect/>
                  </a:stretch>
                </a:blipFill>
                <a:latin typeface="微软雅黑" charset="0"/>
                <a:ea typeface="微软雅黑" charset="0"/>
              </a:rPr>
              <a:t>&lt;8</a:t>
            </a:r>
            <a:endParaRPr lang="zh-CN" altLang="en-US" sz="1400" b="1" dirty="0">
              <a:blipFill dpi="0" rotWithShape="1">
                <a:blip r:embed="rId2"/>
                <a:srcRect/>
                <a:stretch>
                  <a:fillRect/>
                </a:stretch>
              </a:blipFill>
              <a:latin typeface="微软雅黑" charset="0"/>
              <a:ea typeface="微软雅黑" charset="0"/>
            </a:endParaRPr>
          </a:p>
        </p:txBody>
      </p:sp>
      <p:sp>
        <p:nvSpPr>
          <p:cNvPr id="35" name="圆角矩形 34"/>
          <p:cNvSpPr/>
          <p:nvPr/>
        </p:nvSpPr>
        <p:spPr>
          <a:xfrm>
            <a:off x="1290472" y="4835108"/>
            <a:ext cx="2081214" cy="547996"/>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39" name="矩形 38"/>
          <p:cNvSpPr/>
          <p:nvPr/>
        </p:nvSpPr>
        <p:spPr>
          <a:xfrm>
            <a:off x="1653923" y="4897330"/>
            <a:ext cx="1406697" cy="345094"/>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显示当前通道</a:t>
            </a:r>
          </a:p>
        </p:txBody>
      </p:sp>
      <p:sp>
        <p:nvSpPr>
          <p:cNvPr id="40" name="下箭头 39"/>
          <p:cNvSpPr/>
          <p:nvPr/>
        </p:nvSpPr>
        <p:spPr>
          <a:xfrm>
            <a:off x="2254254" y="4457995"/>
            <a:ext cx="104775" cy="391758"/>
          </a:xfrm>
          <a:prstGeom prst="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41" name="矩形 40"/>
          <p:cNvSpPr/>
          <p:nvPr/>
        </p:nvSpPr>
        <p:spPr>
          <a:xfrm>
            <a:off x="2254252" y="4431587"/>
            <a:ext cx="604915" cy="372410"/>
          </a:xfrm>
          <a:prstGeom prst="rect">
            <a:avLst/>
          </a:prstGeom>
        </p:spPr>
        <p:txBody>
          <a:bodyPr wrap="square" numCol="1" spcCol="360000">
            <a:spAutoFit/>
          </a:bodyPr>
          <a:lstStyle/>
          <a:p>
            <a:pPr algn="ctr" defTabSz="609585">
              <a:lnSpc>
                <a:spcPct val="130000"/>
              </a:lnSpc>
            </a:pPr>
            <a:r>
              <a:rPr lang="en-US" altLang="zh-CN" sz="1400" b="1" dirty="0">
                <a:blipFill dpi="0" rotWithShape="1">
                  <a:blip r:embed="rId2"/>
                  <a:srcRect/>
                  <a:stretch>
                    <a:fillRect/>
                  </a:stretch>
                </a:blipFill>
                <a:latin typeface="微软雅黑" charset="0"/>
                <a:ea typeface="微软雅黑" charset="0"/>
              </a:rPr>
              <a:t>yes</a:t>
            </a:r>
            <a:endParaRPr lang="zh-CN" altLang="en-US" sz="1400" b="1" dirty="0">
              <a:blipFill dpi="0" rotWithShape="1">
                <a:blip r:embed="rId2"/>
                <a:srcRect/>
                <a:stretch>
                  <a:fillRect/>
                </a:stretch>
              </a:blipFill>
              <a:latin typeface="微软雅黑" charset="0"/>
              <a:ea typeface="微软雅黑" charset="0"/>
            </a:endParaRPr>
          </a:p>
        </p:txBody>
      </p:sp>
      <p:sp>
        <p:nvSpPr>
          <p:cNvPr id="42" name="矩形 41"/>
          <p:cNvSpPr/>
          <p:nvPr/>
        </p:nvSpPr>
        <p:spPr>
          <a:xfrm>
            <a:off x="1168325" y="3809818"/>
            <a:ext cx="604915" cy="345094"/>
          </a:xfrm>
          <a:prstGeom prst="rect">
            <a:avLst/>
          </a:prstGeom>
        </p:spPr>
        <p:txBody>
          <a:bodyPr wrap="square" numCol="1" spcCol="360000">
            <a:spAutoFit/>
          </a:bodyPr>
          <a:lstStyle/>
          <a:p>
            <a:pPr algn="ctr" defTabSz="609585">
              <a:lnSpc>
                <a:spcPct val="130000"/>
              </a:lnSpc>
            </a:pPr>
            <a:r>
              <a:rPr lang="en-US" altLang="zh-CN" sz="1400" b="1" dirty="0">
                <a:blipFill dpi="0" rotWithShape="1">
                  <a:blip r:embed="rId2"/>
                  <a:srcRect/>
                  <a:stretch>
                    <a:fillRect/>
                  </a:stretch>
                </a:blipFill>
                <a:latin typeface="微软雅黑" charset="0"/>
                <a:ea typeface="微软雅黑" charset="0"/>
              </a:rPr>
              <a:t>no</a:t>
            </a:r>
            <a:endParaRPr lang="zh-CN" altLang="en-US" sz="1400" b="1" dirty="0">
              <a:blipFill dpi="0" rotWithShape="1">
                <a:blip r:embed="rId2"/>
                <a:srcRect/>
                <a:stretch>
                  <a:fillRect/>
                </a:stretch>
              </a:blipFill>
              <a:latin typeface="微软雅黑" charset="0"/>
              <a:ea typeface="微软雅黑" charset="0"/>
            </a:endParaRPr>
          </a:p>
        </p:txBody>
      </p:sp>
      <p:sp>
        <p:nvSpPr>
          <p:cNvPr id="43" name="圆角矩形 42"/>
          <p:cNvSpPr/>
          <p:nvPr/>
        </p:nvSpPr>
        <p:spPr>
          <a:xfrm>
            <a:off x="3928897" y="4835108"/>
            <a:ext cx="2081214" cy="547996"/>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44" name="矩形 43"/>
          <p:cNvSpPr/>
          <p:nvPr/>
        </p:nvSpPr>
        <p:spPr>
          <a:xfrm>
            <a:off x="3958809" y="4873688"/>
            <a:ext cx="2051302" cy="372410"/>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向</a:t>
            </a:r>
            <a:r>
              <a:rPr lang="en-US" altLang="zh-CN" sz="1400" b="1" dirty="0">
                <a:blipFill dpi="0" rotWithShape="1">
                  <a:blip r:embed="rId2"/>
                  <a:srcRect/>
                  <a:stretch>
                    <a:fillRect/>
                  </a:stretch>
                </a:blipFill>
                <a:latin typeface="微软雅黑" charset="0"/>
                <a:ea typeface="微软雅黑" charset="0"/>
              </a:rPr>
              <a:t>DS18B20</a:t>
            </a:r>
            <a:r>
              <a:rPr lang="zh-CN" altLang="en-US" sz="1400" b="1" dirty="0">
                <a:blipFill dpi="0" rotWithShape="1">
                  <a:blip r:embed="rId2"/>
                  <a:srcRect/>
                  <a:stretch>
                    <a:fillRect/>
                  </a:stretch>
                </a:blipFill>
                <a:latin typeface="微软雅黑" charset="0"/>
                <a:ea typeface="微软雅黑" charset="0"/>
              </a:rPr>
              <a:t>发送指令</a:t>
            </a:r>
          </a:p>
        </p:txBody>
      </p:sp>
      <p:sp>
        <p:nvSpPr>
          <p:cNvPr id="15" name="右箭头 14"/>
          <p:cNvSpPr/>
          <p:nvPr/>
        </p:nvSpPr>
        <p:spPr>
          <a:xfrm>
            <a:off x="3424071" y="5031092"/>
            <a:ext cx="447839" cy="125837"/>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46" name="圆角矩形 45"/>
          <p:cNvSpPr/>
          <p:nvPr/>
        </p:nvSpPr>
        <p:spPr>
          <a:xfrm>
            <a:off x="6454027" y="4820011"/>
            <a:ext cx="2081214" cy="547996"/>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47" name="矩形 46"/>
          <p:cNvSpPr/>
          <p:nvPr/>
        </p:nvSpPr>
        <p:spPr>
          <a:xfrm>
            <a:off x="6574973" y="4921462"/>
            <a:ext cx="1914565" cy="372410"/>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从</a:t>
            </a:r>
            <a:r>
              <a:rPr lang="en-US" altLang="zh-CN" sz="1400" b="1" dirty="0">
                <a:blipFill dpi="0" rotWithShape="1">
                  <a:blip r:embed="rId2"/>
                  <a:srcRect/>
                  <a:stretch>
                    <a:fillRect/>
                  </a:stretch>
                </a:blipFill>
                <a:latin typeface="微软雅黑" charset="0"/>
                <a:ea typeface="微软雅黑" charset="0"/>
              </a:rPr>
              <a:t>DS18B20</a:t>
            </a:r>
            <a:r>
              <a:rPr lang="zh-CN" altLang="en-US" sz="1400" b="1" dirty="0">
                <a:blipFill dpi="0" rotWithShape="1">
                  <a:blip r:embed="rId2"/>
                  <a:srcRect/>
                  <a:stretch>
                    <a:fillRect/>
                  </a:stretch>
                </a:blipFill>
                <a:latin typeface="微软雅黑" charset="0"/>
                <a:ea typeface="微软雅黑" charset="0"/>
              </a:rPr>
              <a:t>读取数据</a:t>
            </a:r>
          </a:p>
        </p:txBody>
      </p:sp>
      <p:sp>
        <p:nvSpPr>
          <p:cNvPr id="48" name="右箭头 47"/>
          <p:cNvSpPr/>
          <p:nvPr/>
        </p:nvSpPr>
        <p:spPr>
          <a:xfrm>
            <a:off x="6000254" y="5031091"/>
            <a:ext cx="447839" cy="125837"/>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49" name="圆角矩形 48"/>
          <p:cNvSpPr/>
          <p:nvPr/>
        </p:nvSpPr>
        <p:spPr>
          <a:xfrm>
            <a:off x="8979157" y="4820011"/>
            <a:ext cx="2081214" cy="547996"/>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50" name="矩形 49"/>
          <p:cNvSpPr/>
          <p:nvPr/>
        </p:nvSpPr>
        <p:spPr>
          <a:xfrm>
            <a:off x="9186809" y="4907804"/>
            <a:ext cx="1665910" cy="372410"/>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将读入的数据转化</a:t>
            </a:r>
          </a:p>
        </p:txBody>
      </p:sp>
      <p:sp>
        <p:nvSpPr>
          <p:cNvPr id="51" name="右箭头 50"/>
          <p:cNvSpPr/>
          <p:nvPr/>
        </p:nvSpPr>
        <p:spPr>
          <a:xfrm>
            <a:off x="8535241" y="5044748"/>
            <a:ext cx="447839" cy="125837"/>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16" name="上箭头 15"/>
          <p:cNvSpPr/>
          <p:nvPr/>
        </p:nvSpPr>
        <p:spPr>
          <a:xfrm>
            <a:off x="10015537" y="3606922"/>
            <a:ext cx="161925" cy="1201731"/>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53" name="圆角矩形 52"/>
          <p:cNvSpPr/>
          <p:nvPr/>
        </p:nvSpPr>
        <p:spPr>
          <a:xfrm>
            <a:off x="8946901" y="2971133"/>
            <a:ext cx="2081214" cy="547996"/>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54" name="矩形 53"/>
          <p:cNvSpPr/>
          <p:nvPr/>
        </p:nvSpPr>
        <p:spPr>
          <a:xfrm>
            <a:off x="9058254" y="3033355"/>
            <a:ext cx="1914565" cy="372410"/>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数码管显示当前温度</a:t>
            </a:r>
          </a:p>
        </p:txBody>
      </p:sp>
      <p:sp>
        <p:nvSpPr>
          <p:cNvPr id="20" name="上弧形箭头 19"/>
          <p:cNvSpPr/>
          <p:nvPr/>
        </p:nvSpPr>
        <p:spPr>
          <a:xfrm rot="16200000">
            <a:off x="-257952" y="2759306"/>
            <a:ext cx="2137746" cy="806335"/>
          </a:xfrm>
          <a:prstGeom prst="curved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23" name="左箭头 22"/>
          <p:cNvSpPr/>
          <p:nvPr/>
        </p:nvSpPr>
        <p:spPr>
          <a:xfrm>
            <a:off x="8242051" y="3111781"/>
            <a:ext cx="704850" cy="133350"/>
          </a:xfrm>
          <a:prstGeom prst="lef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56" name="圆角矩形 55"/>
          <p:cNvSpPr/>
          <p:nvPr/>
        </p:nvSpPr>
        <p:spPr>
          <a:xfrm>
            <a:off x="6188785" y="2971133"/>
            <a:ext cx="2081214" cy="547996"/>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57" name="矩形 56"/>
          <p:cNvSpPr/>
          <p:nvPr/>
        </p:nvSpPr>
        <p:spPr>
          <a:xfrm>
            <a:off x="6224173" y="2918888"/>
            <a:ext cx="2071621" cy="652486"/>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数据通过串口传送个给上位机</a:t>
            </a:r>
          </a:p>
        </p:txBody>
      </p:sp>
      <p:sp>
        <p:nvSpPr>
          <p:cNvPr id="58" name="左箭头 57"/>
          <p:cNvSpPr/>
          <p:nvPr/>
        </p:nvSpPr>
        <p:spPr>
          <a:xfrm>
            <a:off x="3371686" y="3134068"/>
            <a:ext cx="2815342" cy="143667"/>
          </a:xfrm>
          <a:prstGeom prst="lef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pic>
        <p:nvPicPr>
          <p:cNvPr id="26" name="图片 25"/>
          <p:cNvPicPr>
            <a:picLocks noChangeAspect="1"/>
          </p:cNvPicPr>
          <p:nvPr/>
        </p:nvPicPr>
        <p:blipFill>
          <a:blip r:embed="rId3"/>
          <a:stretch>
            <a:fillRect/>
          </a:stretch>
        </p:blipFill>
        <p:spPr>
          <a:xfrm>
            <a:off x="4774158" y="610929"/>
            <a:ext cx="5516194" cy="1954557"/>
          </a:xfrm>
          <a:prstGeom prst="rect">
            <a:avLst/>
          </a:prstGeom>
        </p:spPr>
      </p:pic>
    </p:spTree>
    <p:extLst>
      <p:ext uri="{BB962C8B-B14F-4D97-AF65-F5344CB8AC3E}">
        <p14:creationId xmlns:p14="http://schemas.microsoft.com/office/powerpoint/2010/main" val="632651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2352542" cy="1035532"/>
            <a:chOff x="1139205" y="908154"/>
            <a:chExt cx="2352542"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3</a:t>
              </a:r>
              <a:endParaRPr kumimoji="1" lang="zh-CN" altLang="en-US" sz="5400" b="1" dirty="0">
                <a:solidFill>
                  <a:schemeClr val="accent3">
                    <a:lumMod val="20000"/>
                    <a:lumOff val="80000"/>
                  </a:schemeClr>
                </a:solidFill>
              </a:endParaRPr>
            </a:p>
          </p:txBody>
        </p:sp>
        <p:sp>
          <p:nvSpPr>
            <p:cNvPr id="4" name="文本框 3"/>
            <p:cNvSpPr txBox="1"/>
            <p:nvPr/>
          </p:nvSpPr>
          <p:spPr>
            <a:xfrm>
              <a:off x="2486344" y="1133532"/>
              <a:ext cx="1005403" cy="584775"/>
            </a:xfrm>
            <a:prstGeom prst="rect">
              <a:avLst/>
            </a:prstGeom>
            <a:noFill/>
          </p:spPr>
          <p:txBody>
            <a:bodyPr wrap="none" rtlCol="0">
              <a:spAutoFit/>
            </a:bodyPr>
            <a:lstStyle/>
            <a:p>
              <a:pPr defTabSz="609585"/>
              <a:r>
                <a:rPr kumimoji="1" lang="zh-CN" altLang="en-US" sz="3200" b="1" kern="0" dirty="0">
                  <a:blipFill dpi="0" rotWithShape="1">
                    <a:blip r:embed="rId2"/>
                    <a:srcRect/>
                    <a:stretch>
                      <a:fillRect/>
                    </a:stretch>
                  </a:blipFill>
                  <a:ea typeface="微软雅黑" charset="0"/>
                </a:rPr>
                <a:t>程序</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pic>
        <p:nvPicPr>
          <p:cNvPr id="5" name="图片 4"/>
          <p:cNvPicPr>
            <a:picLocks noChangeAspect="1"/>
          </p:cNvPicPr>
          <p:nvPr/>
        </p:nvPicPr>
        <p:blipFill>
          <a:blip r:embed="rId3"/>
          <a:stretch>
            <a:fillRect/>
          </a:stretch>
        </p:blipFill>
        <p:spPr>
          <a:xfrm>
            <a:off x="1902095" y="1299854"/>
            <a:ext cx="3140959" cy="4778377"/>
          </a:xfrm>
          <a:prstGeom prst="rect">
            <a:avLst/>
          </a:prstGeom>
        </p:spPr>
      </p:pic>
      <p:pic>
        <p:nvPicPr>
          <p:cNvPr id="6" name="图片 5"/>
          <p:cNvPicPr>
            <a:picLocks noChangeAspect="1"/>
          </p:cNvPicPr>
          <p:nvPr/>
        </p:nvPicPr>
        <p:blipFill>
          <a:blip r:embed="rId4"/>
          <a:stretch>
            <a:fillRect/>
          </a:stretch>
        </p:blipFill>
        <p:spPr>
          <a:xfrm>
            <a:off x="5151431" y="1299853"/>
            <a:ext cx="6926059" cy="4778377"/>
          </a:xfrm>
          <a:prstGeom prst="rect">
            <a:avLst/>
          </a:prstGeom>
        </p:spPr>
      </p:pic>
      <p:sp>
        <p:nvSpPr>
          <p:cNvPr id="38" name="矩形 37"/>
          <p:cNvSpPr/>
          <p:nvPr/>
        </p:nvSpPr>
        <p:spPr>
          <a:xfrm>
            <a:off x="265597" y="2776865"/>
            <a:ext cx="1582310" cy="1137556"/>
          </a:xfrm>
          <a:prstGeom prst="rect">
            <a:avLst/>
          </a:prstGeom>
        </p:spPr>
        <p:txBody>
          <a:bodyPr wrap="square" numCol="1" spcCol="360000">
            <a:spAutoFit/>
          </a:bodyPr>
          <a:lstStyle/>
          <a:p>
            <a:pPr algn="ctr" defTabSz="609585">
              <a:lnSpc>
                <a:spcPct val="130000"/>
              </a:lnSpc>
            </a:pPr>
            <a:r>
              <a:rPr lang="en-US" altLang="zh-CN" dirty="0">
                <a:blipFill>
                  <a:blip r:embed="rId2"/>
                  <a:stretch>
                    <a:fillRect/>
                  </a:stretch>
                </a:blipFill>
                <a:latin typeface="微软雅黑" charset="0"/>
                <a:ea typeface="微软雅黑" charset="0"/>
              </a:rPr>
              <a:t>0Xc6 </a:t>
            </a:r>
            <a:r>
              <a:rPr lang="zh-CN" altLang="en-US" dirty="0">
                <a:blipFill>
                  <a:blip r:embed="rId2"/>
                  <a:stretch>
                    <a:fillRect/>
                  </a:stretch>
                </a:blipFill>
                <a:latin typeface="微软雅黑" charset="0"/>
                <a:ea typeface="微软雅黑" charset="0"/>
              </a:rPr>
              <a:t>显示 </a:t>
            </a:r>
            <a:r>
              <a:rPr lang="en-US" altLang="zh-CN" dirty="0">
                <a:blipFill>
                  <a:blip r:embed="rId2"/>
                  <a:stretch>
                    <a:fillRect/>
                  </a:stretch>
                </a:blipFill>
                <a:latin typeface="微软雅黑" charset="0"/>
                <a:ea typeface="微软雅黑" charset="0"/>
              </a:rPr>
              <a:t>C</a:t>
            </a:r>
          </a:p>
          <a:p>
            <a:pPr algn="ctr" defTabSz="609585">
              <a:lnSpc>
                <a:spcPct val="130000"/>
              </a:lnSpc>
            </a:pPr>
            <a:r>
              <a:rPr lang="en-US" altLang="zh-CN" dirty="0">
                <a:blipFill>
                  <a:blip r:embed="rId2"/>
                  <a:stretch>
                    <a:fillRect/>
                  </a:stretch>
                </a:blipFill>
                <a:latin typeface="微软雅黑" charset="0"/>
                <a:ea typeface="微软雅黑" charset="0"/>
              </a:rPr>
              <a:t>0x89 </a:t>
            </a:r>
            <a:r>
              <a:rPr lang="zh-CN" altLang="en-US" dirty="0">
                <a:blipFill>
                  <a:blip r:embed="rId2"/>
                  <a:stretch>
                    <a:fillRect/>
                  </a:stretch>
                </a:blipFill>
                <a:latin typeface="微软雅黑" charset="0"/>
                <a:ea typeface="微软雅黑" charset="0"/>
              </a:rPr>
              <a:t>显示 </a:t>
            </a:r>
            <a:r>
              <a:rPr lang="en-US" altLang="zh-CN" dirty="0">
                <a:blipFill>
                  <a:blip r:embed="rId2"/>
                  <a:stretch>
                    <a:fillRect/>
                  </a:stretch>
                </a:blipFill>
                <a:latin typeface="微软雅黑" charset="0"/>
                <a:ea typeface="微软雅黑" charset="0"/>
              </a:rPr>
              <a:t>H</a:t>
            </a:r>
          </a:p>
          <a:p>
            <a:pPr algn="ctr" defTabSz="609585">
              <a:lnSpc>
                <a:spcPct val="130000"/>
              </a:lnSpc>
            </a:pPr>
            <a:r>
              <a:rPr lang="en-US" altLang="zh-CN" dirty="0">
                <a:blipFill>
                  <a:blip r:embed="rId2"/>
                  <a:stretch>
                    <a:fillRect/>
                  </a:stretch>
                </a:blipFill>
                <a:latin typeface="微软雅黑" charset="0"/>
                <a:ea typeface="微软雅黑" charset="0"/>
              </a:rPr>
              <a:t>0xbf </a:t>
            </a:r>
            <a:r>
              <a:rPr lang="zh-CN" altLang="en-US" dirty="0">
                <a:blipFill>
                  <a:blip r:embed="rId2"/>
                  <a:stretch>
                    <a:fillRect/>
                  </a:stretch>
                </a:blipFill>
                <a:latin typeface="微软雅黑" charset="0"/>
                <a:ea typeface="微软雅黑" charset="0"/>
              </a:rPr>
              <a:t>显示 </a:t>
            </a:r>
            <a:r>
              <a:rPr lang="en-US" altLang="zh-CN" dirty="0">
                <a:blipFill>
                  <a:blip r:embed="rId2"/>
                  <a:stretch>
                    <a:fillRect/>
                  </a:stretch>
                </a:blipFill>
                <a:latin typeface="微软雅黑" charset="0"/>
                <a:ea typeface="微软雅黑" charset="0"/>
              </a:rPr>
              <a:t>–</a:t>
            </a:r>
          </a:p>
        </p:txBody>
      </p:sp>
    </p:spTree>
    <p:extLst>
      <p:ext uri="{BB962C8B-B14F-4D97-AF65-F5344CB8AC3E}">
        <p14:creationId xmlns:p14="http://schemas.microsoft.com/office/powerpoint/2010/main" val="168969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2352542" cy="1035532"/>
            <a:chOff x="1139205" y="908154"/>
            <a:chExt cx="2352542"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3</a:t>
              </a:r>
              <a:endParaRPr kumimoji="1" lang="zh-CN" altLang="en-US" sz="5400" b="1" dirty="0">
                <a:solidFill>
                  <a:schemeClr val="accent3">
                    <a:lumMod val="20000"/>
                    <a:lumOff val="80000"/>
                  </a:schemeClr>
                </a:solidFill>
              </a:endParaRPr>
            </a:p>
          </p:txBody>
        </p:sp>
        <p:sp>
          <p:nvSpPr>
            <p:cNvPr id="4" name="文本框 3"/>
            <p:cNvSpPr txBox="1"/>
            <p:nvPr/>
          </p:nvSpPr>
          <p:spPr>
            <a:xfrm>
              <a:off x="2486344" y="1133532"/>
              <a:ext cx="1005403" cy="584775"/>
            </a:xfrm>
            <a:prstGeom prst="rect">
              <a:avLst/>
            </a:prstGeom>
            <a:noFill/>
          </p:spPr>
          <p:txBody>
            <a:bodyPr wrap="none" rtlCol="0">
              <a:spAutoFit/>
            </a:bodyPr>
            <a:lstStyle/>
            <a:p>
              <a:pPr defTabSz="609585"/>
              <a:r>
                <a:rPr kumimoji="1" lang="zh-CN" altLang="en-US" sz="3200" b="1" kern="0" dirty="0">
                  <a:blipFill dpi="0" rotWithShape="1">
                    <a:blip r:embed="rId2"/>
                    <a:srcRect/>
                    <a:stretch>
                      <a:fillRect/>
                    </a:stretch>
                  </a:blipFill>
                  <a:ea typeface="微软雅黑" charset="0"/>
                </a:rPr>
                <a:t>程序</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pic>
        <p:nvPicPr>
          <p:cNvPr id="10" name="图片 9"/>
          <p:cNvPicPr>
            <a:picLocks noChangeAspect="1"/>
          </p:cNvPicPr>
          <p:nvPr/>
        </p:nvPicPr>
        <p:blipFill>
          <a:blip r:embed="rId3"/>
          <a:stretch>
            <a:fillRect/>
          </a:stretch>
        </p:blipFill>
        <p:spPr>
          <a:xfrm>
            <a:off x="1427586" y="1525233"/>
            <a:ext cx="5120052" cy="3059544"/>
          </a:xfrm>
          <a:prstGeom prst="rect">
            <a:avLst/>
          </a:prstGeom>
        </p:spPr>
      </p:pic>
      <p:pic>
        <p:nvPicPr>
          <p:cNvPr id="11" name="图片 10"/>
          <p:cNvPicPr>
            <a:picLocks noChangeAspect="1"/>
          </p:cNvPicPr>
          <p:nvPr/>
        </p:nvPicPr>
        <p:blipFill>
          <a:blip r:embed="rId4"/>
          <a:stretch>
            <a:fillRect/>
          </a:stretch>
        </p:blipFill>
        <p:spPr>
          <a:xfrm>
            <a:off x="7864648" y="891370"/>
            <a:ext cx="4176646" cy="5091954"/>
          </a:xfrm>
          <a:prstGeom prst="rect">
            <a:avLst/>
          </a:prstGeom>
        </p:spPr>
      </p:pic>
      <p:graphicFrame>
        <p:nvGraphicFramePr>
          <p:cNvPr id="14" name="表格 13"/>
          <p:cNvGraphicFramePr>
            <a:graphicFrameLocks noGrp="1"/>
          </p:cNvGraphicFramePr>
          <p:nvPr>
            <p:extLst>
              <p:ext uri="{D42A27DB-BD31-4B8C-83A1-F6EECF244321}">
                <p14:modId xmlns:p14="http://schemas.microsoft.com/office/powerpoint/2010/main" val="3232594217"/>
              </p:ext>
            </p:extLst>
          </p:nvPr>
        </p:nvGraphicFramePr>
        <p:xfrm>
          <a:off x="1749418" y="4870804"/>
          <a:ext cx="6096000" cy="1112520"/>
        </p:xfrm>
        <a:graphic>
          <a:graphicData uri="http://schemas.openxmlformats.org/drawingml/2006/table">
            <a:tbl>
              <a:tblPr firstRow="1" bandRow="1">
                <a:tableStyleId>{8799B23B-EC83-4686-B30A-512413B5E67A}</a:tableStyleId>
              </a:tblPr>
              <a:tblGrid>
                <a:gridCol w="508000">
                  <a:extLst>
                    <a:ext uri="{9D8B030D-6E8A-4147-A177-3AD203B41FA5}">
                      <a16:colId xmlns:a16="http://schemas.microsoft.com/office/drawing/2014/main" val="20000"/>
                    </a:ext>
                  </a:extLst>
                </a:gridCol>
                <a:gridCol w="508000">
                  <a:extLst>
                    <a:ext uri="{9D8B030D-6E8A-4147-A177-3AD203B41FA5}">
                      <a16:colId xmlns:a16="http://schemas.microsoft.com/office/drawing/2014/main" val="20001"/>
                    </a:ext>
                  </a:extLst>
                </a:gridCol>
                <a:gridCol w="508000">
                  <a:extLst>
                    <a:ext uri="{9D8B030D-6E8A-4147-A177-3AD203B41FA5}">
                      <a16:colId xmlns:a16="http://schemas.microsoft.com/office/drawing/2014/main" val="20002"/>
                    </a:ext>
                  </a:extLst>
                </a:gridCol>
                <a:gridCol w="508000">
                  <a:extLst>
                    <a:ext uri="{9D8B030D-6E8A-4147-A177-3AD203B41FA5}">
                      <a16:colId xmlns:a16="http://schemas.microsoft.com/office/drawing/2014/main" val="20003"/>
                    </a:ext>
                  </a:extLst>
                </a:gridCol>
                <a:gridCol w="508000">
                  <a:extLst>
                    <a:ext uri="{9D8B030D-6E8A-4147-A177-3AD203B41FA5}">
                      <a16:colId xmlns:a16="http://schemas.microsoft.com/office/drawing/2014/main" val="20004"/>
                    </a:ext>
                  </a:extLst>
                </a:gridCol>
                <a:gridCol w="508000">
                  <a:extLst>
                    <a:ext uri="{9D8B030D-6E8A-4147-A177-3AD203B41FA5}">
                      <a16:colId xmlns:a16="http://schemas.microsoft.com/office/drawing/2014/main" val="20005"/>
                    </a:ext>
                  </a:extLst>
                </a:gridCol>
                <a:gridCol w="508000">
                  <a:extLst>
                    <a:ext uri="{9D8B030D-6E8A-4147-A177-3AD203B41FA5}">
                      <a16:colId xmlns:a16="http://schemas.microsoft.com/office/drawing/2014/main" val="20006"/>
                    </a:ext>
                  </a:extLst>
                </a:gridCol>
                <a:gridCol w="508000">
                  <a:extLst>
                    <a:ext uri="{9D8B030D-6E8A-4147-A177-3AD203B41FA5}">
                      <a16:colId xmlns:a16="http://schemas.microsoft.com/office/drawing/2014/main" val="20007"/>
                    </a:ext>
                  </a:extLst>
                </a:gridCol>
                <a:gridCol w="508000">
                  <a:extLst>
                    <a:ext uri="{9D8B030D-6E8A-4147-A177-3AD203B41FA5}">
                      <a16:colId xmlns:a16="http://schemas.microsoft.com/office/drawing/2014/main" val="20008"/>
                    </a:ext>
                  </a:extLst>
                </a:gridCol>
                <a:gridCol w="508000">
                  <a:extLst>
                    <a:ext uri="{9D8B030D-6E8A-4147-A177-3AD203B41FA5}">
                      <a16:colId xmlns:a16="http://schemas.microsoft.com/office/drawing/2014/main" val="20009"/>
                    </a:ext>
                  </a:extLst>
                </a:gridCol>
                <a:gridCol w="508000">
                  <a:extLst>
                    <a:ext uri="{9D8B030D-6E8A-4147-A177-3AD203B41FA5}">
                      <a16:colId xmlns:a16="http://schemas.microsoft.com/office/drawing/2014/main" val="20010"/>
                    </a:ext>
                  </a:extLst>
                </a:gridCol>
                <a:gridCol w="508000">
                  <a:extLst>
                    <a:ext uri="{9D8B030D-6E8A-4147-A177-3AD203B41FA5}">
                      <a16:colId xmlns:a16="http://schemas.microsoft.com/office/drawing/2014/main" val="20011"/>
                    </a:ext>
                  </a:extLst>
                </a:gridCol>
              </a:tblGrid>
              <a:tr h="370840">
                <a:tc>
                  <a:txBody>
                    <a:bodyPr/>
                    <a:lstStyle/>
                    <a:p>
                      <a:pPr algn="ctr"/>
                      <a:r>
                        <a:rPr lang="en-US" altLang="zh-CN" dirty="0"/>
                        <a:t>0</a:t>
                      </a:r>
                      <a:endParaRPr lang="zh-CN" altLang="en-US" dirty="0"/>
                    </a:p>
                  </a:txBody>
                  <a:tcPr/>
                </a:tc>
                <a:tc>
                  <a:txBody>
                    <a:bodyPr/>
                    <a:lstStyle/>
                    <a:p>
                      <a:pPr algn="ctr"/>
                      <a:r>
                        <a:rPr lang="en-US" altLang="zh-CN" dirty="0"/>
                        <a:t>1</a:t>
                      </a:r>
                      <a:endParaRPr lang="zh-CN" altLang="en-US" dirty="0"/>
                    </a:p>
                  </a:txBody>
                  <a:tcPr/>
                </a:tc>
                <a:tc>
                  <a:txBody>
                    <a:bodyPr/>
                    <a:lstStyle/>
                    <a:p>
                      <a:pPr algn="ctr"/>
                      <a:r>
                        <a:rPr lang="en-US" altLang="zh-CN" dirty="0"/>
                        <a:t>2</a:t>
                      </a:r>
                      <a:endParaRPr lang="zh-CN" altLang="en-US" dirty="0"/>
                    </a:p>
                  </a:txBody>
                  <a:tcPr/>
                </a:tc>
                <a:tc>
                  <a:txBody>
                    <a:bodyPr/>
                    <a:lstStyle/>
                    <a:p>
                      <a:pPr algn="ctr"/>
                      <a:r>
                        <a:rPr lang="en-US" altLang="zh-CN" dirty="0"/>
                        <a:t>3</a:t>
                      </a:r>
                      <a:endParaRPr lang="zh-CN" altLang="en-US" dirty="0"/>
                    </a:p>
                  </a:txBody>
                  <a:tcPr/>
                </a:tc>
                <a:tc>
                  <a:txBody>
                    <a:bodyPr/>
                    <a:lstStyle/>
                    <a:p>
                      <a:pPr algn="ctr"/>
                      <a:r>
                        <a:rPr lang="en-US" altLang="zh-CN" dirty="0"/>
                        <a:t>4</a:t>
                      </a:r>
                      <a:endParaRPr lang="zh-CN" altLang="en-US" dirty="0"/>
                    </a:p>
                  </a:txBody>
                  <a:tcPr/>
                </a:tc>
                <a:tc>
                  <a:txBody>
                    <a:bodyPr/>
                    <a:lstStyle/>
                    <a:p>
                      <a:pPr algn="ctr"/>
                      <a:r>
                        <a:rPr lang="en-US" altLang="zh-CN" dirty="0"/>
                        <a:t>5</a:t>
                      </a:r>
                      <a:endParaRPr lang="zh-CN" altLang="en-US" dirty="0"/>
                    </a:p>
                  </a:txBody>
                  <a:tcPr/>
                </a:tc>
                <a:tc>
                  <a:txBody>
                    <a:bodyPr/>
                    <a:lstStyle/>
                    <a:p>
                      <a:pPr algn="ctr"/>
                      <a:r>
                        <a:rPr lang="en-US" altLang="zh-CN" dirty="0"/>
                        <a:t>6</a:t>
                      </a:r>
                      <a:endParaRPr lang="zh-CN" altLang="en-US" dirty="0"/>
                    </a:p>
                  </a:txBody>
                  <a:tcPr/>
                </a:tc>
                <a:tc>
                  <a:txBody>
                    <a:bodyPr/>
                    <a:lstStyle/>
                    <a:p>
                      <a:pPr algn="ctr"/>
                      <a:r>
                        <a:rPr lang="en-US" altLang="zh-CN" dirty="0"/>
                        <a:t>7</a:t>
                      </a:r>
                      <a:endParaRPr lang="zh-CN" altLang="en-US" dirty="0"/>
                    </a:p>
                  </a:txBody>
                  <a:tcPr/>
                </a:tc>
                <a:tc>
                  <a:txBody>
                    <a:bodyPr/>
                    <a:lstStyle/>
                    <a:p>
                      <a:pPr algn="ctr"/>
                      <a:r>
                        <a:rPr lang="en-US" altLang="zh-CN" dirty="0"/>
                        <a:t>8</a:t>
                      </a:r>
                      <a:endParaRPr lang="zh-CN" altLang="en-US" dirty="0"/>
                    </a:p>
                  </a:txBody>
                  <a:tcPr/>
                </a:tc>
                <a:tc>
                  <a:txBody>
                    <a:bodyPr/>
                    <a:lstStyle/>
                    <a:p>
                      <a:pPr algn="ctr"/>
                      <a:r>
                        <a:rPr lang="en-US" altLang="zh-CN" dirty="0"/>
                        <a:t>9</a:t>
                      </a:r>
                      <a:endParaRPr lang="zh-CN" altLang="en-US" dirty="0"/>
                    </a:p>
                  </a:txBody>
                  <a:tcPr/>
                </a:tc>
                <a:tc>
                  <a:txBody>
                    <a:bodyPr/>
                    <a:lstStyle/>
                    <a:p>
                      <a:pPr algn="ctr"/>
                      <a:r>
                        <a:rPr lang="en-US" altLang="zh-CN" dirty="0"/>
                        <a:t>10</a:t>
                      </a:r>
                      <a:endParaRPr lang="zh-CN" altLang="en-US" dirty="0"/>
                    </a:p>
                  </a:txBody>
                  <a:tcPr/>
                </a:tc>
                <a:tc>
                  <a:txBody>
                    <a:bodyPr/>
                    <a:lstStyle/>
                    <a:p>
                      <a:pPr algn="ctr"/>
                      <a:r>
                        <a:rPr lang="en-US" altLang="zh-CN" dirty="0"/>
                        <a:t>11</a:t>
                      </a:r>
                      <a:endParaRPr lang="zh-CN" altLang="en-US" dirty="0"/>
                    </a:p>
                  </a:txBody>
                  <a:tcPr/>
                </a:tc>
                <a:extLst>
                  <a:ext uri="{0D108BD9-81ED-4DB2-BD59-A6C34878D82A}">
                    <a16:rowId xmlns:a16="http://schemas.microsoft.com/office/drawing/2014/main" val="10000"/>
                  </a:ext>
                </a:extLst>
              </a:tr>
              <a:tr h="370840">
                <a:tc>
                  <a:txBody>
                    <a:bodyPr/>
                    <a:lstStyle/>
                    <a:p>
                      <a:pPr algn="ctr"/>
                      <a:r>
                        <a:rPr lang="en-US" altLang="zh-CN" dirty="0"/>
                        <a:t>C</a:t>
                      </a:r>
                      <a:endParaRPr lang="zh-CN" altLang="en-US" dirty="0"/>
                    </a:p>
                  </a:txBody>
                  <a:tcPr/>
                </a:tc>
                <a:tc>
                  <a:txBody>
                    <a:bodyPr/>
                    <a:lstStyle/>
                    <a:p>
                      <a:pPr algn="ctr"/>
                      <a:r>
                        <a:rPr lang="en-US" altLang="zh-CN" dirty="0"/>
                        <a:t>H</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err="1"/>
                        <a:t>ch</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a</a:t>
                      </a:r>
                      <a:endParaRPr lang="zh-CN" altLang="en-US" dirty="0"/>
                    </a:p>
                  </a:txBody>
                  <a:tcPr/>
                </a:tc>
                <a:tc>
                  <a:txBody>
                    <a:bodyPr/>
                    <a:lstStyle/>
                    <a:p>
                      <a:pPr algn="ctr"/>
                      <a:r>
                        <a:rPr lang="en-US" altLang="zh-CN" dirty="0"/>
                        <a:t>b</a:t>
                      </a:r>
                      <a:endParaRPr lang="zh-CN" altLang="en-US" dirty="0"/>
                    </a:p>
                  </a:txBody>
                  <a:tcPr/>
                </a:tc>
                <a:tc>
                  <a:txBody>
                    <a:bodyPr/>
                    <a:lstStyle/>
                    <a:p>
                      <a:pPr algn="ctr"/>
                      <a:r>
                        <a:rPr lang="en-US" altLang="zh-CN" dirty="0"/>
                        <a:t>c</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d</a:t>
                      </a:r>
                      <a:endParaRPr lang="zh-CN" altLang="en-US" dirty="0"/>
                    </a:p>
                  </a:txBody>
                  <a:tcPr/>
                </a:tc>
                <a:tc>
                  <a:txBody>
                    <a:bodyPr/>
                    <a:lstStyle/>
                    <a:p>
                      <a:pPr algn="ctr"/>
                      <a:r>
                        <a:rPr lang="en-US" altLang="zh-CN" dirty="0"/>
                        <a:t>\r</a:t>
                      </a:r>
                      <a:endParaRPr lang="zh-CN" altLang="en-US" dirty="0"/>
                    </a:p>
                  </a:txBody>
                  <a:tcPr/>
                </a:tc>
                <a:tc>
                  <a:txBody>
                    <a:bodyPr/>
                    <a:lstStyle/>
                    <a:p>
                      <a:pPr algn="ctr"/>
                      <a:r>
                        <a:rPr lang="en-US" altLang="zh-CN" dirty="0"/>
                        <a:t>\n</a:t>
                      </a:r>
                      <a:endParaRPr lang="zh-CN" altLang="en-US" dirty="0"/>
                    </a:p>
                  </a:txBody>
                  <a:tcPr/>
                </a:tc>
                <a:extLst>
                  <a:ext uri="{0D108BD9-81ED-4DB2-BD59-A6C34878D82A}">
                    <a16:rowId xmlns:a16="http://schemas.microsoft.com/office/drawing/2014/main" val="10001"/>
                  </a:ext>
                </a:extLst>
              </a:tr>
              <a:tr h="370840">
                <a:tc>
                  <a:txBody>
                    <a:bodyPr/>
                    <a:lstStyle/>
                    <a:p>
                      <a:pPr algn="ctr"/>
                      <a:r>
                        <a:rPr lang="en-US" altLang="zh-CN" dirty="0"/>
                        <a:t>C</a:t>
                      </a:r>
                      <a:endParaRPr lang="zh-CN" altLang="en-US" dirty="0"/>
                    </a:p>
                  </a:txBody>
                  <a:tcPr/>
                </a:tc>
                <a:tc>
                  <a:txBody>
                    <a:bodyPr/>
                    <a:lstStyle/>
                    <a:p>
                      <a:pPr algn="ctr"/>
                      <a:r>
                        <a:rPr lang="en-US" altLang="zh-CN" dirty="0"/>
                        <a:t>H</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err="1"/>
                        <a:t>ch</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x</a:t>
                      </a:r>
                      <a:endParaRPr lang="zh-CN" altLang="en-US" dirty="0"/>
                    </a:p>
                  </a:txBody>
                  <a:tcPr/>
                </a:tc>
                <a:tc>
                  <a:txBody>
                    <a:bodyPr/>
                    <a:lstStyle/>
                    <a:p>
                      <a:pPr algn="ctr"/>
                      <a:r>
                        <a:rPr lang="en-US" altLang="zh-CN" dirty="0"/>
                        <a:t>x</a:t>
                      </a:r>
                      <a:endParaRPr lang="zh-CN" altLang="en-US" dirty="0"/>
                    </a:p>
                  </a:txBody>
                  <a:tcPr/>
                </a:tc>
                <a:tc>
                  <a:txBody>
                    <a:bodyPr/>
                    <a:lstStyle/>
                    <a:p>
                      <a:pPr algn="ctr"/>
                      <a:r>
                        <a:rPr lang="en-US" altLang="zh-CN" dirty="0"/>
                        <a:t>x</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x</a:t>
                      </a:r>
                      <a:endParaRPr lang="zh-CN" altLang="en-US" dirty="0"/>
                    </a:p>
                  </a:txBody>
                  <a:tcPr/>
                </a:tc>
                <a:tc>
                  <a:txBody>
                    <a:bodyPr/>
                    <a:lstStyle/>
                    <a:p>
                      <a:pPr algn="ctr"/>
                      <a:r>
                        <a:rPr lang="en-US" altLang="zh-CN" dirty="0"/>
                        <a:t>\r</a:t>
                      </a:r>
                      <a:endParaRPr lang="zh-CN" altLang="en-US" dirty="0"/>
                    </a:p>
                  </a:txBody>
                  <a:tcPr/>
                </a:tc>
                <a:tc>
                  <a:txBody>
                    <a:bodyPr/>
                    <a:lstStyle/>
                    <a:p>
                      <a:pPr algn="ctr"/>
                      <a:r>
                        <a:rPr lang="en-US" altLang="zh-CN" dirty="0"/>
                        <a:t>\n</a:t>
                      </a:r>
                      <a:endParaRPr lang="zh-CN" altLang="en-US" dirty="0"/>
                    </a:p>
                  </a:txBody>
                  <a:tcPr/>
                </a:tc>
                <a:extLst>
                  <a:ext uri="{0D108BD9-81ED-4DB2-BD59-A6C34878D82A}">
                    <a16:rowId xmlns:a16="http://schemas.microsoft.com/office/drawing/2014/main" val="10002"/>
                  </a:ext>
                </a:extLst>
              </a:tr>
            </a:tbl>
          </a:graphicData>
        </a:graphic>
      </p:graphicFrame>
      <p:graphicFrame>
        <p:nvGraphicFramePr>
          <p:cNvPr id="15" name="表格 14"/>
          <p:cNvGraphicFramePr>
            <a:graphicFrameLocks noGrp="1"/>
          </p:cNvGraphicFramePr>
          <p:nvPr>
            <p:extLst>
              <p:ext uri="{D42A27DB-BD31-4B8C-83A1-F6EECF244321}">
                <p14:modId xmlns:p14="http://schemas.microsoft.com/office/powerpoint/2010/main" val="3156082781"/>
              </p:ext>
            </p:extLst>
          </p:nvPr>
        </p:nvGraphicFramePr>
        <p:xfrm>
          <a:off x="0" y="4870804"/>
          <a:ext cx="1730188" cy="1112520"/>
        </p:xfrm>
        <a:graphic>
          <a:graphicData uri="http://schemas.openxmlformats.org/drawingml/2006/table">
            <a:tbl>
              <a:tblPr firstRow="1" bandRow="1">
                <a:tableStyleId>{5DA37D80-6434-44D0-A028-1B22A696006F}</a:tableStyleId>
              </a:tblPr>
              <a:tblGrid>
                <a:gridCol w="1730188">
                  <a:extLst>
                    <a:ext uri="{9D8B030D-6E8A-4147-A177-3AD203B41FA5}">
                      <a16:colId xmlns:a16="http://schemas.microsoft.com/office/drawing/2014/main" val="20000"/>
                    </a:ext>
                  </a:extLst>
                </a:gridCol>
              </a:tblGrid>
              <a:tr h="370840">
                <a:tc>
                  <a:txBody>
                    <a:bodyPr/>
                    <a:lstStyle/>
                    <a:p>
                      <a:pPr algn="ctr"/>
                      <a:r>
                        <a:rPr lang="en-US" altLang="zh-CN" dirty="0" err="1"/>
                        <a:t>Sendstring</a:t>
                      </a:r>
                      <a:r>
                        <a:rPr lang="en-US" altLang="zh-CN" dirty="0"/>
                        <a:t>( )</a:t>
                      </a:r>
                      <a:endParaRPr lang="zh-CN" altLang="en-US" dirty="0"/>
                    </a:p>
                  </a:txBody>
                  <a:tcPr/>
                </a:tc>
                <a:extLst>
                  <a:ext uri="{0D108BD9-81ED-4DB2-BD59-A6C34878D82A}">
                    <a16:rowId xmlns:a16="http://schemas.microsoft.com/office/drawing/2014/main" val="10000"/>
                  </a:ext>
                </a:extLst>
              </a:tr>
              <a:tr h="370840">
                <a:tc>
                  <a:txBody>
                    <a:bodyPr/>
                    <a:lstStyle/>
                    <a:p>
                      <a:pPr algn="ctr"/>
                      <a:r>
                        <a:rPr lang="en-US" altLang="zh-CN" dirty="0"/>
                        <a:t>If(!</a:t>
                      </a:r>
                      <a:r>
                        <a:rPr lang="en-US" altLang="zh-CN" dirty="0" err="1"/>
                        <a:t>zf</a:t>
                      </a:r>
                      <a:r>
                        <a:rPr lang="en-US" altLang="zh-CN" dirty="0"/>
                        <a:t>)</a:t>
                      </a:r>
                      <a:endParaRPr lang="zh-CN" altLang="en-US" dirty="0"/>
                    </a:p>
                  </a:txBody>
                  <a:tcPr/>
                </a:tc>
                <a:extLst>
                  <a:ext uri="{0D108BD9-81ED-4DB2-BD59-A6C34878D82A}">
                    <a16:rowId xmlns:a16="http://schemas.microsoft.com/office/drawing/2014/main" val="10001"/>
                  </a:ext>
                </a:extLst>
              </a:tr>
              <a:tr h="370840">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altLang="zh-CN" dirty="0"/>
                        <a:t>If(</a:t>
                      </a:r>
                      <a:r>
                        <a:rPr lang="en-US" altLang="zh-CN" dirty="0" err="1"/>
                        <a:t>zf</a:t>
                      </a:r>
                      <a:r>
                        <a:rPr lang="en-US" altLang="zh-CN" dirty="0"/>
                        <a:t>)</a:t>
                      </a:r>
                      <a:endParaRPr lang="zh-CN" altLang="en-U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436067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4141494" cy="1035532"/>
            <a:chOff x="1139205" y="908154"/>
            <a:chExt cx="4141494"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3</a:t>
              </a:r>
              <a:endParaRPr kumimoji="1" lang="zh-CN" altLang="en-US" sz="5400" b="1" dirty="0">
                <a:solidFill>
                  <a:schemeClr val="accent3">
                    <a:lumMod val="20000"/>
                    <a:lumOff val="80000"/>
                  </a:schemeClr>
                </a:solidFill>
              </a:endParaRPr>
            </a:p>
          </p:txBody>
        </p:sp>
        <p:sp>
          <p:nvSpPr>
            <p:cNvPr id="4" name="文本框 3"/>
            <p:cNvSpPr txBox="1"/>
            <p:nvPr/>
          </p:nvSpPr>
          <p:spPr>
            <a:xfrm>
              <a:off x="2486344" y="1133532"/>
              <a:ext cx="2794355" cy="584775"/>
            </a:xfrm>
            <a:prstGeom prst="rect">
              <a:avLst/>
            </a:prstGeom>
            <a:noFill/>
          </p:spPr>
          <p:txBody>
            <a:bodyPr wrap="none" rtlCol="0">
              <a:spAutoFit/>
            </a:bodyPr>
            <a:lstStyle/>
            <a:p>
              <a:pPr defTabSz="609585"/>
              <a:r>
                <a:rPr kumimoji="1" lang="en-US" altLang="zh-CN" sz="3200" b="1" kern="0" dirty="0">
                  <a:blipFill dpi="0" rotWithShape="1">
                    <a:blip r:embed="rId2"/>
                    <a:srcRect/>
                    <a:stretch>
                      <a:fillRect/>
                    </a:stretch>
                  </a:blipFill>
                  <a:ea typeface="微软雅黑" charset="0"/>
                </a:rPr>
                <a:t>LabView</a:t>
              </a:r>
              <a:r>
                <a:rPr kumimoji="1" lang="zh-CN" altLang="en-US" sz="3200" b="1" kern="0" dirty="0">
                  <a:blipFill dpi="0" rotWithShape="1">
                    <a:blip r:embed="rId2"/>
                    <a:srcRect/>
                    <a:stretch>
                      <a:fillRect/>
                    </a:stretch>
                  </a:blipFill>
                  <a:ea typeface="微软雅黑" charset="0"/>
                </a:rPr>
                <a:t>程序</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pic>
        <p:nvPicPr>
          <p:cNvPr id="5" name="图片 4"/>
          <p:cNvPicPr>
            <a:picLocks noChangeAspect="1"/>
          </p:cNvPicPr>
          <p:nvPr/>
        </p:nvPicPr>
        <p:blipFill>
          <a:blip r:embed="rId3"/>
          <a:stretch>
            <a:fillRect/>
          </a:stretch>
        </p:blipFill>
        <p:spPr>
          <a:xfrm>
            <a:off x="4472348" y="1299854"/>
            <a:ext cx="7323777" cy="4658697"/>
          </a:xfrm>
          <a:prstGeom prst="rect">
            <a:avLst/>
          </a:prstGeom>
        </p:spPr>
      </p:pic>
      <p:sp>
        <p:nvSpPr>
          <p:cNvPr id="6" name="矩形 5"/>
          <p:cNvSpPr/>
          <p:nvPr/>
        </p:nvSpPr>
        <p:spPr>
          <a:xfrm>
            <a:off x="4747490" y="4608945"/>
            <a:ext cx="2669309" cy="132189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cxnSp>
        <p:nvCxnSpPr>
          <p:cNvPr id="12" name="直接箭头连接符 11"/>
          <p:cNvCxnSpPr/>
          <p:nvPr/>
        </p:nvCxnSpPr>
        <p:spPr>
          <a:xfrm flipH="1">
            <a:off x="3278909" y="5269893"/>
            <a:ext cx="1468581"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612475" y="4933080"/>
            <a:ext cx="3263153" cy="812530"/>
          </a:xfrm>
          <a:prstGeom prst="rect">
            <a:avLst/>
          </a:prstGeom>
        </p:spPr>
        <p:txBody>
          <a:bodyPr wrap="square" numCol="1" spcCol="360000">
            <a:spAutoFit/>
          </a:bodyPr>
          <a:lstStyle/>
          <a:p>
            <a:pPr algn="ctr" defTabSz="609585">
              <a:lnSpc>
                <a:spcPct val="130000"/>
              </a:lnSpc>
            </a:pPr>
            <a:r>
              <a:rPr lang="zh-CN" altLang="en-US" dirty="0">
                <a:blipFill>
                  <a:blip r:embed="rId2"/>
                  <a:stretch>
                    <a:fillRect/>
                  </a:stretch>
                </a:blipFill>
                <a:latin typeface="微软雅黑" charset="0"/>
                <a:ea typeface="微软雅黑" charset="0"/>
              </a:rPr>
              <a:t>串口的配置</a:t>
            </a:r>
            <a:endParaRPr lang="en-US" altLang="zh-CN" dirty="0">
              <a:blipFill>
                <a:blip r:embed="rId2"/>
                <a:stretch>
                  <a:fillRect/>
                </a:stretch>
              </a:blipFill>
              <a:latin typeface="微软雅黑" charset="0"/>
              <a:ea typeface="微软雅黑" charset="0"/>
            </a:endParaRPr>
          </a:p>
          <a:p>
            <a:pPr lvl="0" algn="ctr" defTabSz="609585">
              <a:lnSpc>
                <a:spcPct val="130000"/>
              </a:lnSpc>
            </a:pPr>
            <a:r>
              <a:rPr lang="zh-CN" altLang="zh-CN" dirty="0">
                <a:blipFill>
                  <a:blip r:embed="rId2"/>
                  <a:stretch>
                    <a:fillRect/>
                  </a:stretch>
                </a:blipFill>
                <a:latin typeface="微软雅黑" charset="0"/>
                <a:ea typeface="微软雅黑" charset="0"/>
              </a:rPr>
              <a:t>包括配置、读取串口。</a:t>
            </a:r>
            <a:endParaRPr lang="en-US" altLang="zh-CN" dirty="0">
              <a:blipFill>
                <a:blip r:embed="rId2"/>
                <a:stretch>
                  <a:fillRect/>
                </a:stretch>
              </a:blipFill>
              <a:latin typeface="微软雅黑" charset="0"/>
              <a:ea typeface="微软雅黑" charset="0"/>
            </a:endParaRPr>
          </a:p>
        </p:txBody>
      </p:sp>
      <p:sp>
        <p:nvSpPr>
          <p:cNvPr id="15" name="矩形 14"/>
          <p:cNvSpPr/>
          <p:nvPr/>
        </p:nvSpPr>
        <p:spPr>
          <a:xfrm>
            <a:off x="7314352" y="1576413"/>
            <a:ext cx="1229283" cy="9186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cxnSp>
        <p:nvCxnSpPr>
          <p:cNvPr id="16" name="直接箭头连接符 15"/>
          <p:cNvCxnSpPr/>
          <p:nvPr/>
        </p:nvCxnSpPr>
        <p:spPr>
          <a:xfrm flipH="1">
            <a:off x="3875628" y="1999344"/>
            <a:ext cx="3438725"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848620" y="1676245"/>
            <a:ext cx="3100544" cy="812530"/>
          </a:xfrm>
          <a:prstGeom prst="rect">
            <a:avLst/>
          </a:prstGeom>
        </p:spPr>
        <p:txBody>
          <a:bodyPr wrap="square" numCol="1" spcCol="360000">
            <a:spAutoFit/>
          </a:bodyPr>
          <a:lstStyle/>
          <a:p>
            <a:pPr algn="ctr" defTabSz="609585">
              <a:lnSpc>
                <a:spcPct val="130000"/>
              </a:lnSpc>
            </a:pPr>
            <a:r>
              <a:rPr lang="zh-CN" altLang="en-US" dirty="0">
                <a:blipFill>
                  <a:blip r:embed="rId2"/>
                  <a:stretch>
                    <a:fillRect/>
                  </a:stretch>
                </a:blipFill>
                <a:latin typeface="微软雅黑" charset="0"/>
                <a:ea typeface="微软雅黑" charset="0"/>
              </a:rPr>
              <a:t>截取</a:t>
            </a:r>
            <a:r>
              <a:rPr lang="en-US" altLang="zh-CN" dirty="0">
                <a:blipFill>
                  <a:blip r:embed="rId2"/>
                  <a:stretch>
                    <a:fillRect/>
                  </a:stretch>
                </a:blipFill>
                <a:latin typeface="微软雅黑" charset="0"/>
                <a:ea typeface="微软雅黑" charset="0"/>
              </a:rPr>
              <a:t>0~4</a:t>
            </a:r>
            <a:r>
              <a:rPr lang="zh-CN" altLang="en-US" dirty="0">
                <a:blipFill>
                  <a:blip r:embed="rId2"/>
                  <a:stretch>
                    <a:fillRect/>
                  </a:stretch>
                </a:blipFill>
                <a:latin typeface="微软雅黑" charset="0"/>
                <a:ea typeface="微软雅黑" charset="0"/>
              </a:rPr>
              <a:t>位字符串，判断当前通道</a:t>
            </a:r>
            <a:r>
              <a:rPr lang="zh-CN" altLang="zh-CN" dirty="0">
                <a:blipFill>
                  <a:blip r:embed="rId2"/>
                  <a:stretch>
                    <a:fillRect/>
                  </a:stretch>
                </a:blipFill>
                <a:latin typeface="微软雅黑" charset="0"/>
                <a:ea typeface="微软雅黑" charset="0"/>
              </a:rPr>
              <a:t>。</a:t>
            </a:r>
            <a:endParaRPr lang="en-US" altLang="zh-CN" dirty="0">
              <a:blipFill>
                <a:blip r:embed="rId2"/>
                <a:stretch>
                  <a:fillRect/>
                </a:stretch>
              </a:blipFill>
              <a:latin typeface="微软雅黑" charset="0"/>
              <a:ea typeface="微软雅黑" charset="0"/>
            </a:endParaRPr>
          </a:p>
        </p:txBody>
      </p:sp>
      <p:sp>
        <p:nvSpPr>
          <p:cNvPr id="19" name="矩形 18"/>
          <p:cNvSpPr/>
          <p:nvPr/>
        </p:nvSpPr>
        <p:spPr>
          <a:xfrm>
            <a:off x="775084" y="2920027"/>
            <a:ext cx="3100544" cy="777457"/>
          </a:xfrm>
          <a:prstGeom prst="rect">
            <a:avLst/>
          </a:prstGeom>
        </p:spPr>
        <p:txBody>
          <a:bodyPr wrap="square" numCol="1" spcCol="360000">
            <a:spAutoFit/>
          </a:bodyPr>
          <a:lstStyle/>
          <a:p>
            <a:pPr algn="ctr" defTabSz="609585">
              <a:lnSpc>
                <a:spcPct val="130000"/>
              </a:lnSpc>
            </a:pPr>
            <a:r>
              <a:rPr lang="zh-CN" altLang="en-US" dirty="0">
                <a:blipFill>
                  <a:blip r:embed="rId2"/>
                  <a:stretch>
                    <a:fillRect/>
                  </a:stretch>
                </a:blipFill>
                <a:latin typeface="微软雅黑" charset="0"/>
                <a:ea typeface="微软雅黑" charset="0"/>
              </a:rPr>
              <a:t>截取</a:t>
            </a:r>
            <a:r>
              <a:rPr lang="en-US" altLang="zh-CN" dirty="0">
                <a:blipFill>
                  <a:blip r:embed="rId2"/>
                  <a:stretch>
                    <a:fillRect/>
                  </a:stretch>
                </a:blipFill>
                <a:latin typeface="微软雅黑" charset="0"/>
                <a:ea typeface="微软雅黑" charset="0"/>
              </a:rPr>
              <a:t>5~9</a:t>
            </a:r>
            <a:r>
              <a:rPr lang="zh-CN" altLang="en-US" dirty="0">
                <a:blipFill>
                  <a:blip r:embed="rId2"/>
                  <a:stretch>
                    <a:fillRect/>
                  </a:stretch>
                </a:blipFill>
                <a:latin typeface="微软雅黑" charset="0"/>
                <a:ea typeface="微软雅黑" charset="0"/>
              </a:rPr>
              <a:t>位字符串，获取当前温度数据</a:t>
            </a:r>
            <a:r>
              <a:rPr lang="zh-CN" altLang="zh-CN" dirty="0">
                <a:blipFill>
                  <a:blip r:embed="rId2"/>
                  <a:stretch>
                    <a:fillRect/>
                  </a:stretch>
                </a:blipFill>
                <a:latin typeface="微软雅黑" charset="0"/>
                <a:ea typeface="微软雅黑" charset="0"/>
              </a:rPr>
              <a:t>。</a:t>
            </a:r>
            <a:endParaRPr lang="en-US" altLang="zh-CN" dirty="0">
              <a:blipFill>
                <a:blip r:embed="rId2"/>
                <a:stretch>
                  <a:fillRect/>
                </a:stretch>
              </a:blipFill>
              <a:latin typeface="微软雅黑" charset="0"/>
              <a:ea typeface="微软雅黑" charset="0"/>
            </a:endParaRPr>
          </a:p>
        </p:txBody>
      </p:sp>
      <p:sp>
        <p:nvSpPr>
          <p:cNvPr id="20" name="矩形 19"/>
          <p:cNvSpPr/>
          <p:nvPr/>
        </p:nvSpPr>
        <p:spPr>
          <a:xfrm>
            <a:off x="7314351" y="2647471"/>
            <a:ext cx="1229283" cy="9186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cxnSp>
        <p:nvCxnSpPr>
          <p:cNvPr id="21" name="直接箭头连接符 20"/>
          <p:cNvCxnSpPr/>
          <p:nvPr/>
        </p:nvCxnSpPr>
        <p:spPr>
          <a:xfrm flipH="1">
            <a:off x="3875626" y="3143417"/>
            <a:ext cx="3438725"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340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4141494" cy="1035532"/>
            <a:chOff x="1139205" y="908154"/>
            <a:chExt cx="4141494"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3</a:t>
              </a:r>
              <a:endParaRPr kumimoji="1" lang="zh-CN" altLang="en-US" sz="5400" b="1" dirty="0">
                <a:solidFill>
                  <a:schemeClr val="accent3">
                    <a:lumMod val="20000"/>
                    <a:lumOff val="80000"/>
                  </a:schemeClr>
                </a:solidFill>
              </a:endParaRPr>
            </a:p>
          </p:txBody>
        </p:sp>
        <p:sp>
          <p:nvSpPr>
            <p:cNvPr id="4" name="文本框 3"/>
            <p:cNvSpPr txBox="1"/>
            <p:nvPr/>
          </p:nvSpPr>
          <p:spPr>
            <a:xfrm>
              <a:off x="2486344" y="1133532"/>
              <a:ext cx="2794355" cy="584775"/>
            </a:xfrm>
            <a:prstGeom prst="rect">
              <a:avLst/>
            </a:prstGeom>
            <a:noFill/>
          </p:spPr>
          <p:txBody>
            <a:bodyPr wrap="none" rtlCol="0">
              <a:spAutoFit/>
            </a:bodyPr>
            <a:lstStyle/>
            <a:p>
              <a:pPr defTabSz="609585"/>
              <a:r>
                <a:rPr kumimoji="1" lang="en-US" altLang="zh-CN" sz="3200" b="1" kern="0" dirty="0">
                  <a:blipFill dpi="0" rotWithShape="1">
                    <a:blip r:embed="rId2"/>
                    <a:srcRect/>
                    <a:stretch>
                      <a:fillRect/>
                    </a:stretch>
                  </a:blipFill>
                  <a:ea typeface="微软雅黑" charset="0"/>
                </a:rPr>
                <a:t>LabView</a:t>
              </a:r>
              <a:r>
                <a:rPr kumimoji="1" lang="zh-CN" altLang="en-US" sz="3200" b="1" kern="0" dirty="0">
                  <a:blipFill dpi="0" rotWithShape="1">
                    <a:blip r:embed="rId2"/>
                    <a:srcRect/>
                    <a:stretch>
                      <a:fillRect/>
                    </a:stretch>
                  </a:blipFill>
                  <a:ea typeface="微软雅黑" charset="0"/>
                </a:rPr>
                <a:t>程序</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pic>
        <p:nvPicPr>
          <p:cNvPr id="5" name="图片 4"/>
          <p:cNvPicPr>
            <a:picLocks noChangeAspect="1"/>
          </p:cNvPicPr>
          <p:nvPr/>
        </p:nvPicPr>
        <p:blipFill>
          <a:blip r:embed="rId3"/>
          <a:stretch>
            <a:fillRect/>
          </a:stretch>
        </p:blipFill>
        <p:spPr>
          <a:xfrm>
            <a:off x="4472348" y="1299854"/>
            <a:ext cx="7323777" cy="4658697"/>
          </a:xfrm>
          <a:prstGeom prst="rect">
            <a:avLst/>
          </a:prstGeom>
        </p:spPr>
      </p:pic>
      <p:sp>
        <p:nvSpPr>
          <p:cNvPr id="17" name="矩形 16"/>
          <p:cNvSpPr/>
          <p:nvPr/>
        </p:nvSpPr>
        <p:spPr>
          <a:xfrm>
            <a:off x="8543635" y="1559173"/>
            <a:ext cx="1625601" cy="287428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cxnSp>
        <p:nvCxnSpPr>
          <p:cNvPr id="22" name="直接箭头连接符 21"/>
          <p:cNvCxnSpPr/>
          <p:nvPr/>
        </p:nvCxnSpPr>
        <p:spPr>
          <a:xfrm flipH="1">
            <a:off x="4472348" y="2165598"/>
            <a:ext cx="407128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9206" y="1559173"/>
            <a:ext cx="4285857" cy="2332946"/>
          </a:xfrm>
          <a:prstGeom prst="rect">
            <a:avLst/>
          </a:prstGeom>
        </p:spPr>
        <p:txBody>
          <a:bodyPr wrap="square" numCol="1" spcCol="360000">
            <a:spAutoFit/>
          </a:bodyPr>
          <a:lstStyle/>
          <a:p>
            <a:pPr defTabSz="609585">
              <a:lnSpc>
                <a:spcPct val="130000"/>
              </a:lnSpc>
            </a:pPr>
            <a:r>
              <a:rPr lang="en-US" altLang="zh-CN" sz="1400" dirty="0">
                <a:blipFill>
                  <a:blip r:embed="rId2"/>
                  <a:stretch>
                    <a:fillRect/>
                  </a:stretch>
                </a:blipFill>
                <a:latin typeface="微软雅黑" charset="0"/>
                <a:ea typeface="微软雅黑" charset="0"/>
              </a:rPr>
              <a:t>	</a:t>
            </a:r>
            <a:r>
              <a:rPr lang="zh-CN" altLang="en-US" sz="1400" dirty="0">
                <a:blipFill>
                  <a:blip r:embed="rId2"/>
                  <a:stretch>
                    <a:fillRect/>
                  </a:stretch>
                </a:blipFill>
                <a:latin typeface="微软雅黑" charset="0"/>
                <a:ea typeface="微软雅黑" charset="0"/>
              </a:rPr>
              <a:t>此部分使用条件语句，先将串口传进来的</a:t>
            </a:r>
            <a:r>
              <a:rPr lang="en-US" altLang="zh-CN" sz="1400" dirty="0">
                <a:blipFill>
                  <a:blip r:embed="rId2"/>
                  <a:stretch>
                    <a:fillRect/>
                  </a:stretch>
                </a:blipFill>
                <a:latin typeface="微软雅黑" charset="0"/>
                <a:ea typeface="微软雅黑" charset="0"/>
              </a:rPr>
              <a:t>12</a:t>
            </a:r>
            <a:r>
              <a:rPr lang="zh-CN" altLang="en-US" sz="1400" dirty="0">
                <a:blipFill>
                  <a:blip r:embed="rId2"/>
                  <a:stretch>
                    <a:fillRect/>
                  </a:stretch>
                </a:blipFill>
                <a:latin typeface="微软雅黑" charset="0"/>
                <a:ea typeface="微软雅黑" charset="0"/>
              </a:rPr>
              <a:t>位字符截取前</a:t>
            </a:r>
            <a:r>
              <a:rPr lang="en-US" altLang="zh-CN" sz="1400" dirty="0">
                <a:blipFill>
                  <a:blip r:embed="rId2"/>
                  <a:stretch>
                    <a:fillRect/>
                  </a:stretch>
                </a:blipFill>
                <a:latin typeface="微软雅黑" charset="0"/>
                <a:ea typeface="微软雅黑" charset="0"/>
              </a:rPr>
              <a:t>4</a:t>
            </a:r>
            <a:r>
              <a:rPr lang="zh-CN" altLang="en-US" sz="1400" dirty="0">
                <a:blipFill>
                  <a:blip r:embed="rId2"/>
                  <a:stretch>
                    <a:fillRect/>
                  </a:stretch>
                </a:blipFill>
                <a:latin typeface="微软雅黑" charset="0"/>
                <a:ea typeface="微软雅黑" charset="0"/>
              </a:rPr>
              <a:t>位（即通道编号），判断当前通道编号与预置的通道编号中的哪一个相等，则执行该分支。</a:t>
            </a:r>
          </a:p>
          <a:p>
            <a:pPr defTabSz="609585">
              <a:lnSpc>
                <a:spcPct val="130000"/>
              </a:lnSpc>
            </a:pPr>
            <a:r>
              <a:rPr lang="zh-CN" altLang="en-US" sz="1400" dirty="0">
                <a:blipFill>
                  <a:blip r:embed="rId2"/>
                  <a:stretch>
                    <a:fillRect/>
                  </a:stretch>
                </a:blipFill>
                <a:latin typeface="微软雅黑" charset="0"/>
                <a:ea typeface="微软雅黑" charset="0"/>
              </a:rPr>
              <a:t>将截取到的当前温度与通道号在前面板进行显示。同时判断当前温度所处的范围，控制指示灯的亮灭，其中温度的范围可由用户通过前面板进行输入。</a:t>
            </a:r>
          </a:p>
          <a:p>
            <a:pPr defTabSz="609585">
              <a:lnSpc>
                <a:spcPct val="130000"/>
              </a:lnSpc>
            </a:pPr>
            <a:r>
              <a:rPr lang="zh-CN" altLang="en-US" sz="1400" dirty="0">
                <a:blipFill>
                  <a:blip r:embed="rId2"/>
                  <a:stretch>
                    <a:fillRect/>
                  </a:stretch>
                </a:blipFill>
                <a:latin typeface="微软雅黑" charset="0"/>
                <a:ea typeface="微软雅黑" charset="0"/>
              </a:rPr>
              <a:t>将数值转换后的温度接入“波形图表”器件，即可观测各路波形。</a:t>
            </a:r>
          </a:p>
        </p:txBody>
      </p:sp>
      <p:sp>
        <p:nvSpPr>
          <p:cNvPr id="24" name="矩形 23"/>
          <p:cNvSpPr/>
          <p:nvPr/>
        </p:nvSpPr>
        <p:spPr>
          <a:xfrm>
            <a:off x="8843817" y="4131500"/>
            <a:ext cx="1625601" cy="8867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cxnSp>
        <p:nvCxnSpPr>
          <p:cNvPr id="25" name="直接箭头连接符 24"/>
          <p:cNvCxnSpPr/>
          <p:nvPr/>
        </p:nvCxnSpPr>
        <p:spPr>
          <a:xfrm flipH="1">
            <a:off x="4472348" y="4664035"/>
            <a:ext cx="437147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848620" y="4491488"/>
            <a:ext cx="4285857" cy="345094"/>
          </a:xfrm>
          <a:prstGeom prst="rect">
            <a:avLst/>
          </a:prstGeom>
        </p:spPr>
        <p:txBody>
          <a:bodyPr wrap="square" numCol="1" spcCol="360000">
            <a:spAutoFit/>
          </a:bodyPr>
          <a:lstStyle/>
          <a:p>
            <a:pPr defTabSz="609585">
              <a:lnSpc>
                <a:spcPct val="130000"/>
              </a:lnSpc>
            </a:pPr>
            <a:r>
              <a:rPr lang="zh-CN" altLang="en-US" sz="1400" dirty="0">
                <a:blipFill>
                  <a:blip r:embed="rId2"/>
                  <a:stretch>
                    <a:fillRect/>
                  </a:stretch>
                </a:blipFill>
                <a:latin typeface="微软雅黑" charset="0"/>
                <a:ea typeface="微软雅黑" charset="0"/>
              </a:rPr>
              <a:t>此部分可通过函数把数据保存到文本</a:t>
            </a:r>
          </a:p>
        </p:txBody>
      </p:sp>
    </p:spTree>
    <p:extLst>
      <p:ext uri="{BB962C8B-B14F-4D97-AF65-F5344CB8AC3E}">
        <p14:creationId xmlns:p14="http://schemas.microsoft.com/office/powerpoint/2010/main" val="617481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4141494" cy="1035532"/>
            <a:chOff x="1139205" y="908154"/>
            <a:chExt cx="4141494"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3</a:t>
              </a:r>
              <a:endParaRPr kumimoji="1" lang="zh-CN" altLang="en-US" sz="5400" b="1" dirty="0">
                <a:solidFill>
                  <a:schemeClr val="accent3">
                    <a:lumMod val="20000"/>
                    <a:lumOff val="80000"/>
                  </a:schemeClr>
                </a:solidFill>
              </a:endParaRPr>
            </a:p>
          </p:txBody>
        </p:sp>
        <p:sp>
          <p:nvSpPr>
            <p:cNvPr id="4" name="文本框 3"/>
            <p:cNvSpPr txBox="1"/>
            <p:nvPr/>
          </p:nvSpPr>
          <p:spPr>
            <a:xfrm>
              <a:off x="2486344" y="1133532"/>
              <a:ext cx="2794355" cy="584775"/>
            </a:xfrm>
            <a:prstGeom prst="rect">
              <a:avLst/>
            </a:prstGeom>
            <a:noFill/>
          </p:spPr>
          <p:txBody>
            <a:bodyPr wrap="none" rtlCol="0">
              <a:spAutoFit/>
            </a:bodyPr>
            <a:lstStyle/>
            <a:p>
              <a:pPr defTabSz="609585"/>
              <a:r>
                <a:rPr kumimoji="1" lang="en-US" altLang="zh-CN" sz="3200" b="1" kern="0" dirty="0">
                  <a:blipFill dpi="0" rotWithShape="1">
                    <a:blip r:embed="rId2"/>
                    <a:srcRect/>
                    <a:stretch>
                      <a:fillRect/>
                    </a:stretch>
                  </a:blipFill>
                  <a:ea typeface="微软雅黑" charset="0"/>
                </a:rPr>
                <a:t>LabView</a:t>
              </a:r>
              <a:r>
                <a:rPr kumimoji="1" lang="zh-CN" altLang="en-US" sz="3200" b="1" kern="0" dirty="0">
                  <a:blipFill dpi="0" rotWithShape="1">
                    <a:blip r:embed="rId2"/>
                    <a:srcRect/>
                    <a:stretch>
                      <a:fillRect/>
                    </a:stretch>
                  </a:blipFill>
                  <a:ea typeface="微软雅黑" charset="0"/>
                </a:rPr>
                <a:t>程序</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pic>
        <p:nvPicPr>
          <p:cNvPr id="6146" name="图片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2348" y="1525233"/>
            <a:ext cx="7551334" cy="4309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矩形 12"/>
          <p:cNvSpPr/>
          <p:nvPr/>
        </p:nvSpPr>
        <p:spPr>
          <a:xfrm>
            <a:off x="416458" y="1937163"/>
            <a:ext cx="3788035" cy="3693319"/>
          </a:xfrm>
          <a:prstGeom prst="rect">
            <a:avLst/>
          </a:prstGeom>
        </p:spPr>
        <p:txBody>
          <a:bodyPr wrap="square" numCol="1" spcCol="360000">
            <a:spAutoFit/>
          </a:bodyPr>
          <a:lstStyle/>
          <a:p>
            <a:pPr defTabSz="609585">
              <a:lnSpc>
                <a:spcPct val="130000"/>
              </a:lnSpc>
            </a:pPr>
            <a:r>
              <a:rPr lang="zh-CN" altLang="en-US" dirty="0">
                <a:blipFill>
                  <a:blip r:embed="rId2"/>
                  <a:stretch>
                    <a:fillRect/>
                  </a:stretch>
                </a:blipFill>
                <a:latin typeface="微软雅黑" charset="0"/>
                <a:ea typeface="微软雅黑" charset="0"/>
              </a:rPr>
              <a:t>八路温度显示及预警：以温度计及具体数值的方式显示八路温度传感器所测得的数值，并且每一路均有高温、低温及正常指示灯来指示这一路温度是否超过规定的温度上限或下限。</a:t>
            </a:r>
          </a:p>
          <a:p>
            <a:pPr defTabSz="609585">
              <a:lnSpc>
                <a:spcPct val="130000"/>
              </a:lnSpc>
            </a:pPr>
            <a:r>
              <a:rPr lang="zh-CN" altLang="en-US" dirty="0">
                <a:blipFill>
                  <a:blip r:embed="rId2"/>
                  <a:stretch>
                    <a:fillRect/>
                  </a:stretch>
                </a:blipFill>
                <a:latin typeface="微软雅黑" charset="0"/>
                <a:ea typeface="微软雅黑" charset="0"/>
              </a:rPr>
              <a:t>参数设置：主要用于设置串口号、数据位以及温度的上限、下限。</a:t>
            </a:r>
          </a:p>
          <a:p>
            <a:pPr defTabSz="609585">
              <a:lnSpc>
                <a:spcPct val="130000"/>
              </a:lnSpc>
            </a:pPr>
            <a:r>
              <a:rPr lang="zh-CN" altLang="en-US" dirty="0">
                <a:blipFill>
                  <a:blip r:embed="rId2"/>
                  <a:stretch>
                    <a:fillRect/>
                  </a:stretch>
                </a:blipFill>
                <a:latin typeface="微软雅黑" charset="0"/>
                <a:ea typeface="微软雅黑" charset="0"/>
              </a:rPr>
              <a:t>基本信息：主要显示个人信息、当前通道与当前通道的温度数据。</a:t>
            </a:r>
          </a:p>
        </p:txBody>
      </p:sp>
      <p:sp>
        <p:nvSpPr>
          <p:cNvPr id="14" name="矩形 13"/>
          <p:cNvSpPr/>
          <p:nvPr/>
        </p:nvSpPr>
        <p:spPr>
          <a:xfrm>
            <a:off x="6076402" y="498980"/>
            <a:ext cx="5284326" cy="812530"/>
          </a:xfrm>
          <a:prstGeom prst="rect">
            <a:avLst/>
          </a:prstGeom>
        </p:spPr>
        <p:txBody>
          <a:bodyPr wrap="square" numCol="1" spcCol="360000">
            <a:spAutoFit/>
          </a:bodyPr>
          <a:lstStyle/>
          <a:p>
            <a:pPr algn="ctr" defTabSz="609585">
              <a:lnSpc>
                <a:spcPct val="130000"/>
              </a:lnSpc>
            </a:pPr>
            <a:r>
              <a:rPr lang="en-US" altLang="zh-CN" dirty="0">
                <a:blipFill>
                  <a:blip r:embed="rId2"/>
                  <a:stretch>
                    <a:fillRect/>
                  </a:stretch>
                </a:blipFill>
                <a:latin typeface="微软雅黑" charset="0"/>
                <a:ea typeface="微软雅黑" charset="0"/>
              </a:rPr>
              <a:t>LabView</a:t>
            </a:r>
            <a:r>
              <a:rPr lang="zh-CN" altLang="en-US" dirty="0">
                <a:blipFill>
                  <a:blip r:embed="rId2"/>
                  <a:stretch>
                    <a:fillRect/>
                  </a:stretch>
                </a:blipFill>
                <a:latin typeface="微软雅黑" charset="0"/>
                <a:ea typeface="微软雅黑" charset="0"/>
              </a:rPr>
              <a:t>温度显示系统主要包括</a:t>
            </a:r>
            <a:r>
              <a:rPr lang="en-US" altLang="zh-CN" dirty="0">
                <a:blipFill>
                  <a:blip r:embed="rId2"/>
                  <a:stretch>
                    <a:fillRect/>
                  </a:stretch>
                </a:blipFill>
                <a:latin typeface="微软雅黑" charset="0"/>
                <a:ea typeface="微软雅黑" charset="0"/>
              </a:rPr>
              <a:t>CH-0~CH-7</a:t>
            </a:r>
            <a:r>
              <a:rPr lang="zh-CN" altLang="en-US" dirty="0">
                <a:blipFill>
                  <a:blip r:embed="rId2"/>
                  <a:stretch>
                    <a:fillRect/>
                  </a:stretch>
                </a:blipFill>
                <a:latin typeface="微软雅黑" charset="0"/>
                <a:ea typeface="微软雅黑" charset="0"/>
              </a:rPr>
              <a:t>八路温度显示选项卡及左侧的基本信息设置与显示</a:t>
            </a:r>
            <a:endParaRPr lang="en-US" altLang="zh-CN" dirty="0">
              <a:blipFill>
                <a:blip r:embed="rId2"/>
                <a:stretch>
                  <a:fillRect/>
                </a:stretch>
              </a:blipFill>
              <a:latin typeface="微软雅黑" charset="0"/>
              <a:ea typeface="微软雅黑" charset="0"/>
            </a:endParaRPr>
          </a:p>
        </p:txBody>
      </p:sp>
    </p:spTree>
    <p:extLst>
      <p:ext uri="{BB962C8B-B14F-4D97-AF65-F5344CB8AC3E}">
        <p14:creationId xmlns:p14="http://schemas.microsoft.com/office/powerpoint/2010/main" val="2692278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3173280" cy="1035532"/>
            <a:chOff x="1139205" y="908154"/>
            <a:chExt cx="3173280"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4</a:t>
              </a:r>
              <a:endParaRPr kumimoji="1" lang="zh-CN" altLang="en-US" sz="5400" b="1" dirty="0">
                <a:solidFill>
                  <a:schemeClr val="accent3">
                    <a:lumMod val="20000"/>
                    <a:lumOff val="80000"/>
                  </a:schemeClr>
                </a:solidFill>
              </a:endParaRPr>
            </a:p>
          </p:txBody>
        </p:sp>
        <p:sp>
          <p:nvSpPr>
            <p:cNvPr id="4" name="文本框 3"/>
            <p:cNvSpPr txBox="1"/>
            <p:nvPr/>
          </p:nvSpPr>
          <p:spPr>
            <a:xfrm>
              <a:off x="2486344" y="1133532"/>
              <a:ext cx="1826141" cy="584775"/>
            </a:xfrm>
            <a:prstGeom prst="rect">
              <a:avLst/>
            </a:prstGeom>
            <a:noFill/>
          </p:spPr>
          <p:txBody>
            <a:bodyPr wrap="none" rtlCol="0">
              <a:spAutoFit/>
            </a:bodyPr>
            <a:lstStyle/>
            <a:p>
              <a:pPr defTabSz="609585"/>
              <a:r>
                <a:rPr kumimoji="1" lang="zh-CN" altLang="en-US" sz="3200" b="1" kern="0" dirty="0">
                  <a:blipFill dpi="0" rotWithShape="1">
                    <a:blip r:embed="rId2"/>
                    <a:srcRect/>
                    <a:stretch>
                      <a:fillRect/>
                    </a:stretch>
                  </a:blipFill>
                  <a:ea typeface="微软雅黑" charset="0"/>
                </a:rPr>
                <a:t>实习总结</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grpSp>
        <p:nvGrpSpPr>
          <p:cNvPr id="8" name="组 7"/>
          <p:cNvGrpSpPr/>
          <p:nvPr/>
        </p:nvGrpSpPr>
        <p:grpSpPr>
          <a:xfrm>
            <a:off x="2591063" y="1614658"/>
            <a:ext cx="4081108" cy="932563"/>
            <a:chOff x="7542621" y="1331681"/>
            <a:chExt cx="4081108" cy="932563"/>
          </a:xfrm>
        </p:grpSpPr>
        <p:sp>
          <p:nvSpPr>
            <p:cNvPr id="6" name="矩形 5"/>
            <p:cNvSpPr/>
            <p:nvPr/>
          </p:nvSpPr>
          <p:spPr>
            <a:xfrm>
              <a:off x="7542621" y="1555762"/>
              <a:ext cx="604433" cy="604433"/>
            </a:xfrm>
            <a:prstGeom prst="rect">
              <a:avLst/>
            </a:prstGeom>
            <a:blipFill dpi="0" rotWithShape="1">
              <a:blip r:embed="rId2"/>
              <a:srcRect/>
              <a:stretch>
                <a:fillRect/>
              </a:stretch>
            </a:blipFill>
            <a:effectLst>
              <a:outerShdw blurRad="50800" dist="38100" dir="5400000" algn="t" rotWithShape="0">
                <a:prstClr val="black">
                  <a:alpha val="30000"/>
                </a:prstClr>
              </a:outerShdw>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2000" b="1" dirty="0">
                  <a:solidFill>
                    <a:schemeClr val="accent3">
                      <a:lumMod val="20000"/>
                      <a:lumOff val="80000"/>
                    </a:schemeClr>
                  </a:solidFill>
                </a:rPr>
                <a:t>A</a:t>
              </a:r>
              <a:endParaRPr kumimoji="1" lang="zh-CN" altLang="en-US" sz="2000" b="1" dirty="0">
                <a:solidFill>
                  <a:schemeClr val="accent3">
                    <a:lumMod val="20000"/>
                    <a:lumOff val="80000"/>
                  </a:schemeClr>
                </a:solidFill>
              </a:endParaRPr>
            </a:p>
          </p:txBody>
        </p:sp>
        <p:sp>
          <p:nvSpPr>
            <p:cNvPr id="7" name="矩形 6"/>
            <p:cNvSpPr/>
            <p:nvPr/>
          </p:nvSpPr>
          <p:spPr>
            <a:xfrm>
              <a:off x="8327980" y="1331681"/>
              <a:ext cx="3295749" cy="932563"/>
            </a:xfrm>
            <a:prstGeom prst="rect">
              <a:avLst/>
            </a:prstGeom>
          </p:spPr>
          <p:txBody>
            <a:bodyPr wrap="square" numCol="1" spcCol="360000">
              <a:spAutoFit/>
            </a:bodyPr>
            <a:lstStyle/>
            <a:p>
              <a:pPr defTabSz="609585">
                <a:lnSpc>
                  <a:spcPct val="130000"/>
                </a:lnSpc>
              </a:pPr>
              <a:r>
                <a:rPr lang="zh-CN" altLang="en-US" sz="1400" b="1" dirty="0">
                  <a:blipFill>
                    <a:blip r:embed="rId2"/>
                    <a:stretch>
                      <a:fillRect/>
                    </a:stretch>
                  </a:blipFill>
                  <a:latin typeface="微软雅黑" charset="0"/>
                  <a:ea typeface="微软雅黑" charset="0"/>
                </a:rPr>
                <a:t>程序问题</a:t>
              </a:r>
              <a:endParaRPr lang="en-US" altLang="zh-CN" sz="1400" b="1" dirty="0">
                <a:blipFill>
                  <a:blip r:embed="rId2"/>
                  <a:stretch>
                    <a:fillRect/>
                  </a:stretch>
                </a:blipFill>
                <a:latin typeface="微软雅黑" charset="0"/>
                <a:ea typeface="微软雅黑" charset="0"/>
              </a:endParaRPr>
            </a:p>
            <a:p>
              <a:pPr defTabSz="609585">
                <a:lnSpc>
                  <a:spcPct val="130000"/>
                </a:lnSpc>
              </a:pPr>
              <a:r>
                <a:rPr lang="zh-CN" altLang="en-US" sz="1400" b="1" dirty="0">
                  <a:blipFill>
                    <a:blip r:embed="rId2"/>
                    <a:stretch>
                      <a:fillRect/>
                    </a:stretch>
                  </a:blipFill>
                  <a:latin typeface="微软雅黑" charset="0"/>
                  <a:ea typeface="微软雅黑" charset="0"/>
                </a:rPr>
                <a:t>温度数据出现错误时无法判断</a:t>
              </a:r>
              <a:endParaRPr lang="en-US" altLang="zh-CN" sz="1400" b="1" dirty="0">
                <a:blipFill>
                  <a:blip r:embed="rId2"/>
                  <a:stretch>
                    <a:fillRect/>
                  </a:stretch>
                </a:blipFill>
                <a:latin typeface="微软雅黑" charset="0"/>
                <a:ea typeface="微软雅黑" charset="0"/>
              </a:endParaRPr>
            </a:p>
            <a:p>
              <a:pPr defTabSz="609585">
                <a:lnSpc>
                  <a:spcPct val="130000"/>
                </a:lnSpc>
              </a:pPr>
              <a:r>
                <a:rPr lang="zh-CN" altLang="en-US" sz="1400" b="1" dirty="0">
                  <a:blipFill>
                    <a:blip r:embed="rId2"/>
                    <a:stretch>
                      <a:fillRect/>
                    </a:stretch>
                  </a:blipFill>
                  <a:latin typeface="微软雅黑" charset="0"/>
                  <a:ea typeface="微软雅黑" charset="0"/>
                </a:rPr>
                <a:t>解决：通过初始化是否成功判断</a:t>
              </a:r>
            </a:p>
          </p:txBody>
        </p:sp>
      </p:grpSp>
      <p:sp>
        <p:nvSpPr>
          <p:cNvPr id="10" name="矩形 9"/>
          <p:cNvSpPr/>
          <p:nvPr/>
        </p:nvSpPr>
        <p:spPr>
          <a:xfrm>
            <a:off x="2591063" y="3375471"/>
            <a:ext cx="604433" cy="604433"/>
          </a:xfrm>
          <a:prstGeom prst="rect">
            <a:avLst/>
          </a:prstGeom>
          <a:blipFill dpi="0" rotWithShape="1">
            <a:blip r:embed="rId2"/>
            <a:srcRect/>
            <a:stretch>
              <a:fillRect/>
            </a:stretch>
          </a:blipFill>
          <a:effectLst>
            <a:outerShdw blurRad="50800" dist="38100" dir="5400000" algn="t" rotWithShape="0">
              <a:prstClr val="black">
                <a:alpha val="30000"/>
              </a:prstClr>
            </a:outerShdw>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2000" b="1" dirty="0">
                <a:solidFill>
                  <a:schemeClr val="accent3">
                    <a:lumMod val="20000"/>
                    <a:lumOff val="80000"/>
                  </a:schemeClr>
                </a:solidFill>
              </a:rPr>
              <a:t>B</a:t>
            </a:r>
            <a:endParaRPr kumimoji="1" lang="zh-CN" altLang="en-US" sz="2000" b="1" dirty="0">
              <a:solidFill>
                <a:schemeClr val="accent3">
                  <a:lumMod val="20000"/>
                  <a:lumOff val="80000"/>
                </a:schemeClr>
              </a:solidFill>
            </a:endParaRPr>
          </a:p>
        </p:txBody>
      </p:sp>
      <p:grpSp>
        <p:nvGrpSpPr>
          <p:cNvPr id="12" name="组 11"/>
          <p:cNvGrpSpPr/>
          <p:nvPr/>
        </p:nvGrpSpPr>
        <p:grpSpPr>
          <a:xfrm>
            <a:off x="2591063" y="4574785"/>
            <a:ext cx="4081108" cy="932563"/>
            <a:chOff x="7542621" y="1331681"/>
            <a:chExt cx="4081108" cy="932563"/>
          </a:xfrm>
        </p:grpSpPr>
        <p:sp>
          <p:nvSpPr>
            <p:cNvPr id="13" name="矩形 12"/>
            <p:cNvSpPr/>
            <p:nvPr/>
          </p:nvSpPr>
          <p:spPr>
            <a:xfrm>
              <a:off x="7542621" y="1555762"/>
              <a:ext cx="604433" cy="604433"/>
            </a:xfrm>
            <a:prstGeom prst="rect">
              <a:avLst/>
            </a:prstGeom>
            <a:blipFill dpi="0" rotWithShape="1">
              <a:blip r:embed="rId2"/>
              <a:srcRect/>
              <a:stretch>
                <a:fillRect/>
              </a:stretch>
            </a:blipFill>
            <a:effectLst>
              <a:outerShdw blurRad="50800" dist="38100" dir="5400000" algn="t" rotWithShape="0">
                <a:prstClr val="black">
                  <a:alpha val="30000"/>
                </a:prstClr>
              </a:outerShdw>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2000" b="1" dirty="0">
                  <a:solidFill>
                    <a:schemeClr val="accent3">
                      <a:lumMod val="20000"/>
                      <a:lumOff val="80000"/>
                    </a:schemeClr>
                  </a:solidFill>
                </a:rPr>
                <a:t>C</a:t>
              </a:r>
              <a:endParaRPr kumimoji="1" lang="zh-CN" altLang="en-US" sz="2000" b="1" dirty="0">
                <a:solidFill>
                  <a:schemeClr val="accent3">
                    <a:lumMod val="20000"/>
                    <a:lumOff val="80000"/>
                  </a:schemeClr>
                </a:solidFill>
              </a:endParaRPr>
            </a:p>
          </p:txBody>
        </p:sp>
        <p:sp>
          <p:nvSpPr>
            <p:cNvPr id="14" name="矩形 13"/>
            <p:cNvSpPr/>
            <p:nvPr/>
          </p:nvSpPr>
          <p:spPr>
            <a:xfrm>
              <a:off x="8327980" y="1331681"/>
              <a:ext cx="3295749" cy="932563"/>
            </a:xfrm>
            <a:prstGeom prst="rect">
              <a:avLst/>
            </a:prstGeom>
          </p:spPr>
          <p:txBody>
            <a:bodyPr wrap="square" numCol="1" spcCol="360000">
              <a:spAutoFit/>
            </a:bodyPr>
            <a:lstStyle/>
            <a:p>
              <a:pPr defTabSz="609585">
                <a:lnSpc>
                  <a:spcPct val="130000"/>
                </a:lnSpc>
              </a:pPr>
              <a:r>
                <a:rPr lang="en-US" altLang="zh-CN" sz="1400" b="1" dirty="0">
                  <a:blipFill>
                    <a:blip r:embed="rId2"/>
                    <a:stretch>
                      <a:fillRect/>
                    </a:stretch>
                  </a:blipFill>
                  <a:latin typeface="微软雅黑" charset="0"/>
                  <a:ea typeface="微软雅黑" charset="0"/>
                </a:rPr>
                <a:t>LabView</a:t>
              </a:r>
              <a:r>
                <a:rPr lang="zh-CN" altLang="en-US" sz="1400" b="1" dirty="0">
                  <a:blipFill>
                    <a:blip r:embed="rId2"/>
                    <a:stretch>
                      <a:fillRect/>
                    </a:stretch>
                  </a:blipFill>
                  <a:latin typeface="微软雅黑" charset="0"/>
                  <a:ea typeface="微软雅黑" charset="0"/>
                </a:rPr>
                <a:t>问题</a:t>
              </a:r>
              <a:endParaRPr lang="en-US" altLang="zh-CN" sz="1400" b="1" dirty="0">
                <a:blipFill>
                  <a:blip r:embed="rId2"/>
                  <a:stretch>
                    <a:fillRect/>
                  </a:stretch>
                </a:blipFill>
                <a:latin typeface="微软雅黑" charset="0"/>
                <a:ea typeface="微软雅黑" charset="0"/>
              </a:endParaRPr>
            </a:p>
            <a:p>
              <a:pPr defTabSz="609585">
                <a:lnSpc>
                  <a:spcPct val="130000"/>
                </a:lnSpc>
              </a:pPr>
              <a:r>
                <a:rPr lang="zh-CN" altLang="en-US" sz="1400" b="1" dirty="0">
                  <a:blipFill>
                    <a:blip r:embed="rId2"/>
                    <a:stretch>
                      <a:fillRect/>
                    </a:stretch>
                  </a:blipFill>
                  <a:latin typeface="微软雅黑" charset="0"/>
                  <a:ea typeface="微软雅黑" charset="0"/>
                </a:rPr>
                <a:t>串口被占用，无法读取数据</a:t>
              </a:r>
              <a:endParaRPr lang="en-US" altLang="zh-CN" sz="1400" b="1" dirty="0">
                <a:blipFill>
                  <a:blip r:embed="rId2"/>
                  <a:stretch>
                    <a:fillRect/>
                  </a:stretch>
                </a:blipFill>
                <a:latin typeface="微软雅黑" charset="0"/>
                <a:ea typeface="微软雅黑" charset="0"/>
              </a:endParaRPr>
            </a:p>
            <a:p>
              <a:pPr defTabSz="609585">
                <a:lnSpc>
                  <a:spcPct val="130000"/>
                </a:lnSpc>
              </a:pPr>
              <a:r>
                <a:rPr lang="zh-CN" altLang="en-US" sz="1400" b="1" dirty="0">
                  <a:blipFill>
                    <a:blip r:embed="rId2"/>
                    <a:stretch>
                      <a:fillRect/>
                    </a:stretch>
                  </a:blipFill>
                  <a:latin typeface="微软雅黑" charset="0"/>
                  <a:ea typeface="微软雅黑" charset="0"/>
                </a:rPr>
                <a:t>解决：下载安装</a:t>
              </a:r>
              <a:r>
                <a:rPr lang="en-US" altLang="zh-CN" sz="1400" b="1" dirty="0">
                  <a:blipFill>
                    <a:blip r:embed="rId2"/>
                    <a:stretch>
                      <a:fillRect/>
                    </a:stretch>
                  </a:blipFill>
                  <a:latin typeface="微软雅黑" charset="0"/>
                  <a:ea typeface="微软雅黑" charset="0"/>
                </a:rPr>
                <a:t>VISA</a:t>
              </a:r>
              <a:r>
                <a:rPr lang="zh-CN" altLang="en-US" sz="1400" b="1" dirty="0">
                  <a:blipFill>
                    <a:blip r:embed="rId2"/>
                    <a:stretch>
                      <a:fillRect/>
                    </a:stretch>
                  </a:blipFill>
                  <a:latin typeface="微软雅黑" charset="0"/>
                  <a:ea typeface="微软雅黑" charset="0"/>
                </a:rPr>
                <a:t>驱动</a:t>
              </a:r>
            </a:p>
          </p:txBody>
        </p:sp>
      </p:grpSp>
      <p:sp>
        <p:nvSpPr>
          <p:cNvPr id="18" name="矩形 17"/>
          <p:cNvSpPr/>
          <p:nvPr/>
        </p:nvSpPr>
        <p:spPr>
          <a:xfrm>
            <a:off x="3376422" y="3327418"/>
            <a:ext cx="3597033" cy="932563"/>
          </a:xfrm>
          <a:prstGeom prst="rect">
            <a:avLst/>
          </a:prstGeom>
        </p:spPr>
        <p:txBody>
          <a:bodyPr wrap="square" numCol="1" spcCol="360000">
            <a:spAutoFit/>
          </a:bodyPr>
          <a:lstStyle/>
          <a:p>
            <a:pPr defTabSz="609585">
              <a:lnSpc>
                <a:spcPct val="130000"/>
              </a:lnSpc>
            </a:pPr>
            <a:r>
              <a:rPr lang="zh-CN" altLang="en-US" sz="1400" b="1" dirty="0">
                <a:blipFill>
                  <a:blip r:embed="rId2"/>
                  <a:stretch>
                    <a:fillRect/>
                  </a:stretch>
                </a:blipFill>
                <a:latin typeface="微软雅黑" charset="0"/>
                <a:ea typeface="微软雅黑" charset="0"/>
              </a:rPr>
              <a:t>串口问题</a:t>
            </a:r>
            <a:endParaRPr lang="en-US" altLang="zh-CN" sz="1400" b="1" dirty="0">
              <a:blipFill>
                <a:blip r:embed="rId2"/>
                <a:stretch>
                  <a:fillRect/>
                </a:stretch>
              </a:blipFill>
              <a:latin typeface="微软雅黑" charset="0"/>
              <a:ea typeface="微软雅黑" charset="0"/>
            </a:endParaRPr>
          </a:p>
          <a:p>
            <a:pPr defTabSz="609585">
              <a:lnSpc>
                <a:spcPct val="130000"/>
              </a:lnSpc>
            </a:pPr>
            <a:r>
              <a:rPr lang="zh-CN" altLang="en-US" sz="1400" b="1" dirty="0">
                <a:blipFill>
                  <a:blip r:embed="rId2"/>
                  <a:stretch>
                    <a:fillRect/>
                  </a:stretch>
                </a:blipFill>
                <a:latin typeface="微软雅黑" charset="0"/>
                <a:ea typeface="微软雅黑" charset="0"/>
              </a:rPr>
              <a:t>串口发送数据通过上位机显示的时候乱码</a:t>
            </a:r>
            <a:endParaRPr lang="en-US" altLang="zh-CN" sz="1400" b="1" dirty="0">
              <a:blipFill>
                <a:blip r:embed="rId2"/>
                <a:stretch>
                  <a:fillRect/>
                </a:stretch>
              </a:blipFill>
              <a:latin typeface="微软雅黑" charset="0"/>
              <a:ea typeface="微软雅黑" charset="0"/>
            </a:endParaRPr>
          </a:p>
          <a:p>
            <a:pPr defTabSz="609585">
              <a:lnSpc>
                <a:spcPct val="130000"/>
              </a:lnSpc>
            </a:pPr>
            <a:r>
              <a:rPr lang="zh-CN" altLang="en-US" sz="1400" b="1" dirty="0">
                <a:blipFill>
                  <a:blip r:embed="rId2"/>
                  <a:stretch>
                    <a:fillRect/>
                  </a:stretch>
                </a:blipFill>
                <a:latin typeface="微软雅黑" charset="0"/>
                <a:ea typeface="微软雅黑" charset="0"/>
              </a:rPr>
              <a:t>解决：把波特率调低到</a:t>
            </a:r>
            <a:r>
              <a:rPr lang="en-US" altLang="zh-CN" sz="1400" b="1" dirty="0">
                <a:blipFill>
                  <a:blip r:embed="rId2"/>
                  <a:stretch>
                    <a:fillRect/>
                  </a:stretch>
                </a:blipFill>
                <a:latin typeface="微软雅黑" charset="0"/>
                <a:ea typeface="微软雅黑" charset="0"/>
              </a:rPr>
              <a:t>2400</a:t>
            </a:r>
          </a:p>
        </p:txBody>
      </p:sp>
    </p:spTree>
    <p:extLst>
      <p:ext uri="{BB962C8B-B14F-4D97-AF65-F5344CB8AC3E}">
        <p14:creationId xmlns:p14="http://schemas.microsoft.com/office/powerpoint/2010/main" val="1730418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314505" y="2193871"/>
            <a:ext cx="5478231" cy="1107996"/>
          </a:xfrm>
          <a:prstGeom prst="rect">
            <a:avLst/>
          </a:prstGeom>
          <a:noFill/>
        </p:spPr>
        <p:txBody>
          <a:bodyPr wrap="none" rtlCol="0">
            <a:spAutoFit/>
          </a:bodyPr>
          <a:lstStyle/>
          <a:p>
            <a:pPr algn="ctr"/>
            <a:r>
              <a:rPr kumimoji="1" lang="en-US" altLang="zh-CN" sz="6600" b="1" dirty="0">
                <a:blipFill>
                  <a:blip r:embed="rId2"/>
                  <a:stretch>
                    <a:fillRect/>
                  </a:stretch>
                </a:blipFill>
                <a:effectLst>
                  <a:innerShdw blurRad="63500" dist="38100" dir="16200000">
                    <a:prstClr val="black">
                      <a:alpha val="50000"/>
                    </a:prstClr>
                  </a:innerShdw>
                </a:effectLst>
                <a:latin typeface="Microsoft YaHei" charset="0"/>
                <a:ea typeface="Microsoft YaHei" charset="0"/>
                <a:cs typeface="Microsoft YaHei" charset="0"/>
              </a:rPr>
              <a:t>THANK</a:t>
            </a:r>
            <a:r>
              <a:rPr kumimoji="1" lang="zh-CN" altLang="en-US" sz="6600" b="1" dirty="0">
                <a:blipFill>
                  <a:blip r:embed="rId2"/>
                  <a:stretch>
                    <a:fillRect/>
                  </a:stretch>
                </a:blipFill>
                <a:effectLst>
                  <a:innerShdw blurRad="63500" dist="38100" dir="16200000">
                    <a:prstClr val="black">
                      <a:alpha val="50000"/>
                    </a:prstClr>
                  </a:innerShdw>
                </a:effectLst>
                <a:latin typeface="Microsoft YaHei" charset="0"/>
                <a:ea typeface="Microsoft YaHei" charset="0"/>
                <a:cs typeface="Microsoft YaHei" charset="0"/>
              </a:rPr>
              <a:t> </a:t>
            </a:r>
            <a:r>
              <a:rPr kumimoji="1" lang="en-US" altLang="zh-CN" sz="6600" b="1" dirty="0">
                <a:blipFill>
                  <a:blip r:embed="rId2"/>
                  <a:stretch>
                    <a:fillRect/>
                  </a:stretch>
                </a:blipFill>
                <a:effectLst>
                  <a:innerShdw blurRad="63500" dist="38100" dir="16200000">
                    <a:prstClr val="black">
                      <a:alpha val="50000"/>
                    </a:prstClr>
                  </a:innerShdw>
                </a:effectLst>
                <a:latin typeface="Microsoft YaHei" charset="0"/>
                <a:ea typeface="Microsoft YaHei" charset="0"/>
                <a:cs typeface="Microsoft YaHei" charset="0"/>
              </a:rPr>
              <a:t>YOU</a:t>
            </a:r>
            <a:endParaRPr kumimoji="1" lang="zh-CN" altLang="en-US" sz="6600" b="1" dirty="0">
              <a:blipFill>
                <a:blip r:embed="rId2"/>
                <a:stretch>
                  <a:fillRect/>
                </a:stretch>
              </a:blipFill>
              <a:effectLst>
                <a:innerShdw blurRad="63500" dist="38100" dir="16200000">
                  <a:prstClr val="black">
                    <a:alpha val="50000"/>
                  </a:prstClr>
                </a:innerShdw>
              </a:effectLst>
              <a:latin typeface="Microsoft YaHei" charset="0"/>
              <a:ea typeface="Microsoft YaHei" charset="0"/>
              <a:cs typeface="Microsoft YaHei" charset="0"/>
            </a:endParaRPr>
          </a:p>
        </p:txBody>
      </p:sp>
      <p:sp>
        <p:nvSpPr>
          <p:cNvPr id="3" name="文本框 2"/>
          <p:cNvSpPr txBox="1"/>
          <p:nvPr/>
        </p:nvSpPr>
        <p:spPr>
          <a:xfrm>
            <a:off x="3447779" y="1268270"/>
            <a:ext cx="5211683" cy="523220"/>
          </a:xfrm>
          <a:prstGeom prst="rect">
            <a:avLst/>
          </a:prstGeom>
          <a:noFill/>
        </p:spPr>
        <p:txBody>
          <a:bodyPr wrap="none" rtlCol="0">
            <a:spAutoFit/>
          </a:bodyPr>
          <a:lstStyle>
            <a:defPPr>
              <a:defRPr lang="zh-CN"/>
            </a:defPPr>
            <a:lvl1pPr>
              <a:defRPr kumimoji="1" sz="6600" b="1">
                <a:blipFill>
                  <a:blip r:embed="rId2"/>
                  <a:stretch>
                    <a:fillRect/>
                  </a:stretch>
                </a:blipFill>
                <a:effectLst>
                  <a:innerShdw blurRad="63500" dist="38100" dir="16200000">
                    <a:prstClr val="black">
                      <a:alpha val="50000"/>
                    </a:prstClr>
                  </a:innerShdw>
                </a:effectLst>
                <a:latin typeface="Microsoft YaHei" charset="0"/>
                <a:ea typeface="Microsoft YaHei" charset="0"/>
                <a:cs typeface="Microsoft YaHei" charset="0"/>
              </a:defRPr>
            </a:lvl1pPr>
          </a:lstStyle>
          <a:p>
            <a:pPr algn="ctr"/>
            <a:r>
              <a:rPr lang="zh-CN" altLang="en-US" sz="2800" dirty="0"/>
              <a:t>信息工程学院电子信息工程专业</a:t>
            </a:r>
          </a:p>
        </p:txBody>
      </p:sp>
      <p:sp>
        <p:nvSpPr>
          <p:cNvPr id="5" name="文本框 4"/>
          <p:cNvSpPr txBox="1"/>
          <p:nvPr/>
        </p:nvSpPr>
        <p:spPr>
          <a:xfrm>
            <a:off x="3806848" y="3512325"/>
            <a:ext cx="4493539" cy="523220"/>
          </a:xfrm>
          <a:prstGeom prst="rect">
            <a:avLst/>
          </a:prstGeom>
          <a:noFill/>
        </p:spPr>
        <p:txBody>
          <a:bodyPr wrap="none" rtlCol="0">
            <a:spAutoFit/>
          </a:bodyPr>
          <a:lstStyle/>
          <a:p>
            <a:pPr algn="ctr"/>
            <a:r>
              <a:rPr kumimoji="1" lang="zh-CN" altLang="en-US" sz="2800" b="1" dirty="0">
                <a:blipFill>
                  <a:blip r:embed="rId2"/>
                  <a:stretch>
                    <a:fillRect/>
                  </a:stretch>
                </a:blipFill>
                <a:latin typeface="Microsoft YaHei" charset="0"/>
                <a:ea typeface="Microsoft YaHei" charset="0"/>
                <a:cs typeface="Microsoft YaHei" charset="0"/>
              </a:rPr>
              <a:t>八路温度采集循环显示系统</a:t>
            </a:r>
          </a:p>
        </p:txBody>
      </p:sp>
      <p:sp>
        <p:nvSpPr>
          <p:cNvPr id="8" name="框架 7"/>
          <p:cNvSpPr/>
          <p:nvPr/>
        </p:nvSpPr>
        <p:spPr>
          <a:xfrm>
            <a:off x="3115159" y="2085013"/>
            <a:ext cx="6010824" cy="1325711"/>
          </a:xfrm>
          <a:prstGeom prst="frame">
            <a:avLst>
              <a:gd name="adj1" fmla="val 5486"/>
            </a:avLst>
          </a:prstGeom>
          <a:blipFill dpi="0" rotWithShape="1">
            <a:blip r:embed="rId2"/>
            <a:srcRect/>
            <a:tile tx="0" ty="0" sx="100000" sy="100000" flip="none" algn="tl"/>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solidFill>
                <a:schemeClr val="tx1"/>
              </a:solidFill>
            </a:endParaRPr>
          </a:p>
        </p:txBody>
      </p:sp>
      <p:sp>
        <p:nvSpPr>
          <p:cNvPr id="9" name="文本框 8"/>
          <p:cNvSpPr txBox="1"/>
          <p:nvPr/>
        </p:nvSpPr>
        <p:spPr>
          <a:xfrm>
            <a:off x="4406516" y="4182739"/>
            <a:ext cx="3294202" cy="8309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ctr">
              <a:lnSpc>
                <a:spcPct val="150000"/>
              </a:lnSpc>
              <a:buFont typeface="Wingdings" charset="2"/>
              <a:buChar char="n"/>
            </a:pPr>
            <a:r>
              <a:rPr lang="zh-CN" altLang="en-US" sz="1600" b="1" dirty="0">
                <a:solidFill>
                  <a:schemeClr val="tx1">
                    <a:lumMod val="75000"/>
                    <a:lumOff val="25000"/>
                  </a:schemeClr>
                </a:solidFill>
                <a:latin typeface="微软雅黑" charset="0"/>
                <a:ea typeface="微软雅黑" charset="0"/>
              </a:rPr>
              <a:t>学校名称：中国地质大学</a:t>
            </a:r>
            <a:r>
              <a:rPr lang="en-US" altLang="zh-CN" sz="1600" b="1" dirty="0">
                <a:solidFill>
                  <a:schemeClr val="tx1">
                    <a:lumMod val="75000"/>
                    <a:lumOff val="25000"/>
                  </a:schemeClr>
                </a:solidFill>
                <a:latin typeface="微软雅黑" charset="0"/>
                <a:ea typeface="微软雅黑" charset="0"/>
              </a:rPr>
              <a:t>(</a:t>
            </a:r>
            <a:r>
              <a:rPr lang="zh-CN" altLang="en-US" sz="1600" b="1" dirty="0">
                <a:solidFill>
                  <a:schemeClr val="tx1">
                    <a:lumMod val="75000"/>
                    <a:lumOff val="25000"/>
                  </a:schemeClr>
                </a:solidFill>
                <a:latin typeface="微软雅黑" charset="0"/>
                <a:ea typeface="微软雅黑" charset="0"/>
              </a:rPr>
              <a:t>北京</a:t>
            </a:r>
            <a:r>
              <a:rPr lang="en-US" altLang="zh-CN" sz="1600" b="1" dirty="0">
                <a:solidFill>
                  <a:schemeClr val="tx1">
                    <a:lumMod val="75000"/>
                    <a:lumOff val="25000"/>
                  </a:schemeClr>
                </a:solidFill>
                <a:latin typeface="微软雅黑" charset="0"/>
                <a:ea typeface="微软雅黑" charset="0"/>
              </a:rPr>
              <a:t>)</a:t>
            </a:r>
            <a:endParaRPr lang="zh-CN" altLang="en-US" sz="1600" b="1" dirty="0">
              <a:solidFill>
                <a:schemeClr val="tx1">
                  <a:lumMod val="75000"/>
                  <a:lumOff val="25000"/>
                </a:schemeClr>
              </a:solidFill>
              <a:latin typeface="微软雅黑" charset="0"/>
              <a:ea typeface="微软雅黑" charset="0"/>
            </a:endParaRPr>
          </a:p>
          <a:p>
            <a:pPr marL="285750" indent="-285750" algn="ctr">
              <a:lnSpc>
                <a:spcPct val="150000"/>
              </a:lnSpc>
              <a:buFont typeface="Wingdings" charset="2"/>
              <a:buChar char="n"/>
            </a:pPr>
            <a:r>
              <a:rPr lang="zh-CN" altLang="en-US" sz="1600" b="1" dirty="0">
                <a:solidFill>
                  <a:schemeClr val="tx1">
                    <a:lumMod val="75000"/>
                    <a:lumOff val="25000"/>
                  </a:schemeClr>
                </a:solidFill>
                <a:latin typeface="微软雅黑" charset="0"/>
                <a:ea typeface="微软雅黑" charset="0"/>
              </a:rPr>
              <a:t>报告人：鲁家峰</a:t>
            </a:r>
          </a:p>
        </p:txBody>
      </p:sp>
    </p:spTree>
    <p:extLst>
      <p:ext uri="{BB962C8B-B14F-4D97-AF65-F5344CB8AC3E}">
        <p14:creationId xmlns:p14="http://schemas.microsoft.com/office/powerpoint/2010/main" val="73673339"/>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 3"/>
          <p:cNvGrpSpPr/>
          <p:nvPr/>
        </p:nvGrpSpPr>
        <p:grpSpPr>
          <a:xfrm>
            <a:off x="8369085" y="2394979"/>
            <a:ext cx="2322226" cy="1325711"/>
            <a:chOff x="8245099" y="2456972"/>
            <a:chExt cx="2322226" cy="1325711"/>
          </a:xfrm>
        </p:grpSpPr>
        <p:sp>
          <p:nvSpPr>
            <p:cNvPr id="2" name="文本框 1"/>
            <p:cNvSpPr txBox="1"/>
            <p:nvPr/>
          </p:nvSpPr>
          <p:spPr>
            <a:xfrm>
              <a:off x="8467494" y="2565829"/>
              <a:ext cx="1877437" cy="1107996"/>
            </a:xfrm>
            <a:prstGeom prst="rect">
              <a:avLst/>
            </a:prstGeom>
            <a:noFill/>
          </p:spPr>
          <p:txBody>
            <a:bodyPr wrap="none" rtlCol="0">
              <a:spAutoFit/>
            </a:bodyPr>
            <a:lstStyle/>
            <a:p>
              <a:pPr algn="ctr"/>
              <a:r>
                <a:rPr kumimoji="1" lang="zh-CN" altLang="en-US" sz="6600" b="1" dirty="0">
                  <a:blipFill>
                    <a:blip r:embed="rId2"/>
                    <a:stretch>
                      <a:fillRect/>
                    </a:stretch>
                  </a:blipFill>
                  <a:effectLst>
                    <a:innerShdw blurRad="63500" dist="38100" dir="16200000">
                      <a:prstClr val="black">
                        <a:alpha val="50000"/>
                      </a:prstClr>
                    </a:innerShdw>
                  </a:effectLst>
                  <a:latin typeface="Microsoft YaHei" charset="0"/>
                  <a:ea typeface="Microsoft YaHei" charset="0"/>
                  <a:cs typeface="Microsoft YaHei" charset="0"/>
                </a:rPr>
                <a:t>目录</a:t>
              </a:r>
            </a:p>
          </p:txBody>
        </p:sp>
        <p:sp>
          <p:nvSpPr>
            <p:cNvPr id="3" name="框架 2"/>
            <p:cNvSpPr/>
            <p:nvPr/>
          </p:nvSpPr>
          <p:spPr>
            <a:xfrm>
              <a:off x="8245099" y="2456972"/>
              <a:ext cx="2322226" cy="1325711"/>
            </a:xfrm>
            <a:prstGeom prst="frame">
              <a:avLst>
                <a:gd name="adj1" fmla="val 5486"/>
              </a:avLst>
            </a:prstGeom>
            <a:blipFill dpi="0" rotWithShape="1">
              <a:blip r:embed="rId2"/>
              <a:srcRect/>
              <a:tile tx="0" ty="0" sx="100000" sy="100000" flip="none" algn="tl"/>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solidFill>
                  <a:schemeClr val="tx1"/>
                </a:solidFill>
              </a:endParaRPr>
            </a:p>
          </p:txBody>
        </p:sp>
      </p:grpSp>
      <p:sp>
        <p:nvSpPr>
          <p:cNvPr id="5" name="文本框 4"/>
          <p:cNvSpPr txBox="1"/>
          <p:nvPr/>
        </p:nvSpPr>
        <p:spPr>
          <a:xfrm>
            <a:off x="8289570" y="3829547"/>
            <a:ext cx="2481257" cy="584775"/>
          </a:xfrm>
          <a:prstGeom prst="rect">
            <a:avLst/>
          </a:prstGeom>
          <a:noFill/>
        </p:spPr>
        <p:txBody>
          <a:bodyPr wrap="none" rtlCol="0">
            <a:spAutoFit/>
          </a:bodyPr>
          <a:lstStyle/>
          <a:p>
            <a:pPr algn="ctr"/>
            <a:r>
              <a:rPr kumimoji="1" lang="en-US" altLang="zh-CN" sz="3200" b="1">
                <a:blipFill>
                  <a:blip r:embed="rId2"/>
                  <a:stretch>
                    <a:fillRect/>
                  </a:stretch>
                </a:blipFill>
                <a:effectLst>
                  <a:innerShdw blurRad="63500" dist="38100" dir="16200000">
                    <a:prstClr val="black">
                      <a:alpha val="50000"/>
                    </a:prstClr>
                  </a:innerShdw>
                </a:effectLst>
                <a:latin typeface="Microsoft YaHei" charset="0"/>
                <a:ea typeface="Microsoft YaHei" charset="0"/>
                <a:cs typeface="Microsoft YaHei" charset="0"/>
              </a:rPr>
              <a:t>CONTENTS</a:t>
            </a:r>
            <a:endParaRPr kumimoji="1" lang="zh-CN" altLang="en-US" sz="3200" b="1" dirty="0">
              <a:blipFill>
                <a:blip r:embed="rId2"/>
                <a:stretch>
                  <a:fillRect/>
                </a:stretch>
              </a:blipFill>
              <a:effectLst>
                <a:innerShdw blurRad="63500" dist="38100" dir="16200000">
                  <a:prstClr val="black">
                    <a:alpha val="50000"/>
                  </a:prstClr>
                </a:innerShdw>
              </a:effectLst>
              <a:latin typeface="Microsoft YaHei" charset="0"/>
              <a:ea typeface="Microsoft YaHei" charset="0"/>
              <a:cs typeface="Microsoft YaHei" charset="0"/>
            </a:endParaRPr>
          </a:p>
        </p:txBody>
      </p:sp>
      <p:grpSp>
        <p:nvGrpSpPr>
          <p:cNvPr id="14" name="组 13"/>
          <p:cNvGrpSpPr/>
          <p:nvPr/>
        </p:nvGrpSpPr>
        <p:grpSpPr>
          <a:xfrm>
            <a:off x="1136765" y="768670"/>
            <a:ext cx="4223209" cy="1035532"/>
            <a:chOff x="1139205" y="908154"/>
            <a:chExt cx="4223209" cy="1035532"/>
          </a:xfrm>
        </p:grpSpPr>
        <p:sp>
          <p:nvSpPr>
            <p:cNvPr id="11" name="圆角矩形 10"/>
            <p:cNvSpPr/>
            <p:nvPr/>
          </p:nvSpPr>
          <p:spPr>
            <a:xfrm>
              <a:off x="1139205" y="908154"/>
              <a:ext cx="1035532" cy="1035532"/>
            </a:xfrm>
            <a:prstGeom prst="roundRect">
              <a:avLst/>
            </a:prstGeom>
            <a:solidFill>
              <a:schemeClr val="accent3">
                <a:lumMod val="20000"/>
                <a:lumOff val="80000"/>
              </a:schemeClr>
            </a:solid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blipFill>
                    <a:blip r:embed="rId2"/>
                    <a:stretch>
                      <a:fillRect/>
                    </a:stretch>
                  </a:blipFill>
                </a:rPr>
                <a:t>1</a:t>
              </a:r>
              <a:endParaRPr kumimoji="1" lang="zh-CN" altLang="en-US" sz="5400" b="1" dirty="0">
                <a:blipFill>
                  <a:blip r:embed="rId2"/>
                  <a:stretch>
                    <a:fillRect/>
                  </a:stretch>
                </a:blipFill>
              </a:endParaRPr>
            </a:p>
          </p:txBody>
        </p:sp>
        <p:sp>
          <p:nvSpPr>
            <p:cNvPr id="12" name="文本框 11"/>
            <p:cNvSpPr txBox="1"/>
            <p:nvPr/>
          </p:nvSpPr>
          <p:spPr>
            <a:xfrm>
              <a:off x="2486344" y="990314"/>
              <a:ext cx="1617751" cy="379656"/>
            </a:xfrm>
            <a:prstGeom prst="rect">
              <a:avLst/>
            </a:prstGeom>
            <a:noFill/>
          </p:spPr>
          <p:txBody>
            <a:bodyPr wrap="none" rtlCol="0">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zh-CN" altLang="en-US" sz="1867" b="1" i="0" u="none" strike="noStrike" kern="0" cap="none" spc="0" normalizeH="0" baseline="0" noProof="0" dirty="0">
                  <a:ln>
                    <a:noFill/>
                  </a:ln>
                  <a:solidFill>
                    <a:schemeClr val="accent3">
                      <a:lumMod val="20000"/>
                      <a:lumOff val="80000"/>
                    </a:schemeClr>
                  </a:solidFill>
                  <a:effectLst>
                    <a:outerShdw blurRad="63500" sx="102000" sy="102000" algn="ctr" rotWithShape="0">
                      <a:prstClr val="black">
                        <a:alpha val="40000"/>
                      </a:prstClr>
                    </a:outerShdw>
                  </a:effectLst>
                  <a:uLnTx/>
                  <a:uFillTx/>
                  <a:ea typeface="微软雅黑" charset="0"/>
                </a:rPr>
                <a:t>实习</a:t>
              </a:r>
              <a:r>
                <a:rPr kumimoji="1" lang="zh-CN" altLang="en-US" sz="1867" b="1" kern="0" dirty="0">
                  <a:solidFill>
                    <a:schemeClr val="accent3">
                      <a:lumMod val="20000"/>
                      <a:lumOff val="80000"/>
                    </a:schemeClr>
                  </a:solidFill>
                  <a:effectLst>
                    <a:outerShdw blurRad="63500" sx="102000" sy="102000" algn="ctr" rotWithShape="0">
                      <a:prstClr val="black">
                        <a:alpha val="40000"/>
                      </a:prstClr>
                    </a:outerShdw>
                  </a:effectLst>
                  <a:ea typeface="微软雅黑" charset="0"/>
                </a:rPr>
                <a:t>任务流程</a:t>
              </a:r>
              <a:endParaRPr kumimoji="1" lang="zh-CN" altLang="en-US" sz="1867" b="1" i="0" u="none" strike="noStrike" kern="0" cap="none" spc="0" normalizeH="0" baseline="0" noProof="0" dirty="0">
                <a:ln>
                  <a:noFill/>
                </a:ln>
                <a:solidFill>
                  <a:schemeClr val="accent3">
                    <a:lumMod val="20000"/>
                    <a:lumOff val="80000"/>
                  </a:schemeClr>
                </a:solidFill>
                <a:effectLst>
                  <a:outerShdw blurRad="63500" sx="102000" sy="102000" algn="ctr" rotWithShape="0">
                    <a:prstClr val="black">
                      <a:alpha val="40000"/>
                    </a:prstClr>
                  </a:outerShdw>
                </a:effectLst>
                <a:uLnTx/>
                <a:uFillTx/>
                <a:ea typeface="微软雅黑" charset="0"/>
              </a:endParaRPr>
            </a:p>
          </p:txBody>
        </p:sp>
        <p:sp>
          <p:nvSpPr>
            <p:cNvPr id="13" name="文本框 12"/>
            <p:cNvSpPr txBox="1"/>
            <p:nvPr/>
          </p:nvSpPr>
          <p:spPr>
            <a:xfrm>
              <a:off x="2486345" y="1318002"/>
              <a:ext cx="2876069" cy="625684"/>
            </a:xfrm>
            <a:prstGeom prst="rect">
              <a:avLst/>
            </a:prstGeom>
            <a:noFill/>
          </p:spPr>
          <p:txBody>
            <a:bodyPr wrap="square" rtlCol="0">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lang="zh-CN" altLang="en-US" sz="1333" kern="0" noProof="0" dirty="0">
                  <a:solidFill>
                    <a:schemeClr val="accent3">
                      <a:lumMod val="20000"/>
                      <a:lumOff val="80000"/>
                    </a:schemeClr>
                  </a:solidFill>
                  <a:effectLst>
                    <a:outerShdw blurRad="63500" sx="102000" sy="102000" algn="ctr" rotWithShape="0">
                      <a:prstClr val="black">
                        <a:alpha val="40000"/>
                      </a:prstClr>
                    </a:outerShdw>
                  </a:effectLst>
                  <a:ea typeface="微软雅黑" charset="0"/>
                </a:rPr>
                <a:t>制作</a:t>
              </a:r>
              <a:r>
                <a:rPr lang="zh-CN" altLang="en-US" sz="1333" kern="0" dirty="0">
                  <a:solidFill>
                    <a:schemeClr val="accent3">
                      <a:lumMod val="20000"/>
                      <a:lumOff val="80000"/>
                    </a:schemeClr>
                  </a:solidFill>
                  <a:effectLst>
                    <a:outerShdw blurRad="63500" sx="102000" sy="102000" algn="ctr" rotWithShape="0">
                      <a:prstClr val="black">
                        <a:alpha val="40000"/>
                      </a:prstClr>
                    </a:outerShdw>
                  </a:effectLst>
                  <a:ea typeface="微软雅黑" charset="0"/>
                </a:rPr>
                <a:t>八路温度实时显示系统，并发送数据到上位机，用</a:t>
              </a:r>
              <a:r>
                <a:rPr lang="en-US" altLang="zh-CN" sz="1333" kern="0" dirty="0" err="1">
                  <a:solidFill>
                    <a:schemeClr val="accent3">
                      <a:lumMod val="20000"/>
                      <a:lumOff val="80000"/>
                    </a:schemeClr>
                  </a:solidFill>
                  <a:effectLst>
                    <a:outerShdw blurRad="63500" sx="102000" sy="102000" algn="ctr" rotWithShape="0">
                      <a:prstClr val="black">
                        <a:alpha val="40000"/>
                      </a:prstClr>
                    </a:outerShdw>
                  </a:effectLst>
                  <a:ea typeface="微软雅黑" charset="0"/>
                </a:rPr>
                <a:t>labview</a:t>
              </a:r>
              <a:r>
                <a:rPr lang="zh-CN" altLang="en-US" sz="1333" kern="0" dirty="0">
                  <a:solidFill>
                    <a:schemeClr val="accent3">
                      <a:lumMod val="20000"/>
                      <a:lumOff val="80000"/>
                    </a:schemeClr>
                  </a:solidFill>
                  <a:effectLst>
                    <a:outerShdw blurRad="63500" sx="102000" sy="102000" algn="ctr" rotWithShape="0">
                      <a:prstClr val="black">
                        <a:alpha val="40000"/>
                      </a:prstClr>
                    </a:outerShdw>
                  </a:effectLst>
                  <a:ea typeface="微软雅黑" charset="0"/>
                </a:rPr>
                <a:t>显示。</a:t>
              </a:r>
              <a:endParaRPr kumimoji="0" lang="zh-CN" altLang="en-US" sz="1333" b="0" i="0" u="none" strike="noStrike" kern="0" cap="none" spc="0" normalizeH="0" baseline="0" noProof="0" dirty="0">
                <a:ln>
                  <a:noFill/>
                </a:ln>
                <a:solidFill>
                  <a:schemeClr val="accent3">
                    <a:lumMod val="20000"/>
                    <a:lumOff val="80000"/>
                  </a:schemeClr>
                </a:solidFill>
                <a:effectLst>
                  <a:outerShdw blurRad="63500" sx="102000" sy="102000" algn="ctr" rotWithShape="0">
                    <a:prstClr val="black">
                      <a:alpha val="40000"/>
                    </a:prstClr>
                  </a:outerShdw>
                </a:effectLst>
                <a:uLnTx/>
                <a:uFillTx/>
                <a:ea typeface="微软雅黑" charset="0"/>
              </a:endParaRPr>
            </a:p>
          </p:txBody>
        </p:sp>
      </p:grpSp>
      <p:grpSp>
        <p:nvGrpSpPr>
          <p:cNvPr id="15" name="组 14"/>
          <p:cNvGrpSpPr/>
          <p:nvPr/>
        </p:nvGrpSpPr>
        <p:grpSpPr>
          <a:xfrm>
            <a:off x="1136765" y="2116844"/>
            <a:ext cx="4223209" cy="1035532"/>
            <a:chOff x="1139205" y="908154"/>
            <a:chExt cx="4223209" cy="1035532"/>
          </a:xfrm>
        </p:grpSpPr>
        <p:sp>
          <p:nvSpPr>
            <p:cNvPr id="16" name="圆角矩形 15"/>
            <p:cNvSpPr/>
            <p:nvPr/>
          </p:nvSpPr>
          <p:spPr>
            <a:xfrm>
              <a:off x="1139205" y="908154"/>
              <a:ext cx="1035532" cy="1035532"/>
            </a:xfrm>
            <a:prstGeom prst="roundRect">
              <a:avLst/>
            </a:prstGeom>
            <a:solidFill>
              <a:schemeClr val="accent3">
                <a:lumMod val="20000"/>
                <a:lumOff val="80000"/>
              </a:schemeClr>
            </a:solid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blipFill>
                    <a:blip r:embed="rId2"/>
                    <a:stretch>
                      <a:fillRect/>
                    </a:stretch>
                  </a:blipFill>
                </a:rPr>
                <a:t>2</a:t>
              </a:r>
              <a:endParaRPr kumimoji="1" lang="zh-CN" altLang="en-US" sz="5400" b="1" dirty="0">
                <a:blipFill>
                  <a:blip r:embed="rId2"/>
                  <a:stretch>
                    <a:fillRect/>
                  </a:stretch>
                </a:blipFill>
              </a:endParaRPr>
            </a:p>
          </p:txBody>
        </p:sp>
        <p:sp>
          <p:nvSpPr>
            <p:cNvPr id="17" name="文本框 16"/>
            <p:cNvSpPr txBox="1"/>
            <p:nvPr/>
          </p:nvSpPr>
          <p:spPr>
            <a:xfrm>
              <a:off x="2486344" y="990314"/>
              <a:ext cx="1685077" cy="379656"/>
            </a:xfrm>
            <a:prstGeom prst="rect">
              <a:avLst/>
            </a:prstGeom>
            <a:noFill/>
          </p:spPr>
          <p:txBody>
            <a:bodyPr wrap="none" rtlCol="0">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zh-CN" altLang="en-US" sz="1867" b="1" kern="0" dirty="0">
                  <a:solidFill>
                    <a:schemeClr val="accent3">
                      <a:lumMod val="20000"/>
                      <a:lumOff val="80000"/>
                    </a:schemeClr>
                  </a:solidFill>
                  <a:effectLst>
                    <a:outerShdw blurRad="63500" sx="102000" sy="102000" algn="ctr" rotWithShape="0">
                      <a:prstClr val="black">
                        <a:alpha val="40000"/>
                      </a:prstClr>
                    </a:outerShdw>
                  </a:effectLst>
                  <a:ea typeface="微软雅黑" charset="0"/>
                </a:rPr>
                <a:t>电路设计</a:t>
              </a:r>
              <a:r>
                <a:rPr kumimoji="1" lang="en-US" altLang="zh-CN" sz="1867" b="1" kern="0" dirty="0">
                  <a:solidFill>
                    <a:schemeClr val="accent3">
                      <a:lumMod val="20000"/>
                      <a:lumOff val="80000"/>
                    </a:schemeClr>
                  </a:solidFill>
                  <a:effectLst>
                    <a:outerShdw blurRad="63500" sx="102000" sy="102000" algn="ctr" rotWithShape="0">
                      <a:prstClr val="black">
                        <a:alpha val="40000"/>
                      </a:prstClr>
                    </a:outerShdw>
                  </a:effectLst>
                  <a:ea typeface="微软雅黑" charset="0"/>
                </a:rPr>
                <a:t>,</a:t>
              </a:r>
              <a:r>
                <a:rPr kumimoji="1" lang="zh-CN" altLang="en-US" sz="1867" b="1" kern="0" dirty="0">
                  <a:solidFill>
                    <a:schemeClr val="accent3">
                      <a:lumMod val="20000"/>
                      <a:lumOff val="80000"/>
                    </a:schemeClr>
                  </a:solidFill>
                  <a:effectLst>
                    <a:outerShdw blurRad="63500" sx="102000" sy="102000" algn="ctr" rotWithShape="0">
                      <a:prstClr val="black">
                        <a:alpha val="40000"/>
                      </a:prstClr>
                    </a:outerShdw>
                  </a:effectLst>
                  <a:ea typeface="微软雅黑" charset="0"/>
                </a:rPr>
                <a:t>焊接</a:t>
              </a:r>
              <a:endParaRPr kumimoji="1" lang="zh-CN" altLang="en-US" sz="1867" b="1" i="0" u="none" strike="noStrike" kern="0" cap="none" spc="0" normalizeH="0" baseline="0" noProof="0" dirty="0">
                <a:ln>
                  <a:noFill/>
                </a:ln>
                <a:solidFill>
                  <a:schemeClr val="accent3">
                    <a:lumMod val="20000"/>
                    <a:lumOff val="80000"/>
                  </a:schemeClr>
                </a:solidFill>
                <a:effectLst>
                  <a:outerShdw blurRad="63500" sx="102000" sy="102000" algn="ctr" rotWithShape="0">
                    <a:prstClr val="black">
                      <a:alpha val="40000"/>
                    </a:prstClr>
                  </a:outerShdw>
                </a:effectLst>
                <a:uLnTx/>
                <a:uFillTx/>
                <a:ea typeface="微软雅黑" charset="0"/>
              </a:endParaRPr>
            </a:p>
          </p:txBody>
        </p:sp>
        <p:sp>
          <p:nvSpPr>
            <p:cNvPr id="18" name="文本框 17"/>
            <p:cNvSpPr txBox="1"/>
            <p:nvPr/>
          </p:nvSpPr>
          <p:spPr>
            <a:xfrm>
              <a:off x="2486345" y="1318002"/>
              <a:ext cx="2876069" cy="341247"/>
            </a:xfrm>
            <a:prstGeom prst="rect">
              <a:avLst/>
            </a:prstGeom>
            <a:noFill/>
          </p:spPr>
          <p:txBody>
            <a:bodyPr wrap="square" rtlCol="0">
              <a:spAutoFit/>
            </a:bodyPr>
            <a:lstStyle/>
            <a:p>
              <a:pPr lvl="0" defTabSz="609585">
                <a:lnSpc>
                  <a:spcPct val="130000"/>
                </a:lnSpc>
                <a:defRPr/>
              </a:pPr>
              <a:r>
                <a:rPr lang="en-US" altLang="zh-CN" sz="1333" kern="0" dirty="0" err="1">
                  <a:solidFill>
                    <a:schemeClr val="accent3">
                      <a:lumMod val="20000"/>
                      <a:lumOff val="80000"/>
                    </a:schemeClr>
                  </a:solidFill>
                  <a:effectLst>
                    <a:outerShdw blurRad="63500" sx="102000" sy="102000" algn="ctr" rotWithShape="0">
                      <a:prstClr val="black">
                        <a:alpha val="40000"/>
                      </a:prstClr>
                    </a:outerShdw>
                  </a:effectLst>
                  <a:ea typeface="微软雅黑" charset="0"/>
                </a:rPr>
                <a:t>Altium</a:t>
              </a:r>
              <a:r>
                <a:rPr lang="en-US" altLang="zh-CN" sz="1333" kern="0" dirty="0">
                  <a:solidFill>
                    <a:schemeClr val="accent3">
                      <a:lumMod val="20000"/>
                      <a:lumOff val="80000"/>
                    </a:schemeClr>
                  </a:solidFill>
                  <a:effectLst>
                    <a:outerShdw blurRad="63500" sx="102000" sy="102000" algn="ctr" rotWithShape="0">
                      <a:prstClr val="black">
                        <a:alpha val="40000"/>
                      </a:prstClr>
                    </a:outerShdw>
                  </a:effectLst>
                  <a:ea typeface="微软雅黑" charset="0"/>
                </a:rPr>
                <a:t> Designer</a:t>
              </a:r>
              <a:endParaRPr kumimoji="0" lang="zh-CN" altLang="en-US" sz="1333" b="0" i="0" u="none" strike="noStrike" kern="0" cap="none" spc="0" normalizeH="0" baseline="0" noProof="0" dirty="0">
                <a:ln>
                  <a:noFill/>
                </a:ln>
                <a:solidFill>
                  <a:schemeClr val="accent3">
                    <a:lumMod val="20000"/>
                    <a:lumOff val="80000"/>
                  </a:schemeClr>
                </a:solidFill>
                <a:effectLst>
                  <a:outerShdw blurRad="63500" sx="102000" sy="102000" algn="ctr" rotWithShape="0">
                    <a:prstClr val="black">
                      <a:alpha val="40000"/>
                    </a:prstClr>
                  </a:outerShdw>
                </a:effectLst>
                <a:uLnTx/>
                <a:uFillTx/>
                <a:ea typeface="微软雅黑" charset="0"/>
              </a:endParaRPr>
            </a:p>
          </p:txBody>
        </p:sp>
      </p:grpSp>
      <p:grpSp>
        <p:nvGrpSpPr>
          <p:cNvPr id="19" name="组 18"/>
          <p:cNvGrpSpPr/>
          <p:nvPr/>
        </p:nvGrpSpPr>
        <p:grpSpPr>
          <a:xfrm>
            <a:off x="1136765" y="3465018"/>
            <a:ext cx="4223209" cy="1035532"/>
            <a:chOff x="1139205" y="908154"/>
            <a:chExt cx="4223209" cy="1035532"/>
          </a:xfrm>
        </p:grpSpPr>
        <p:sp>
          <p:nvSpPr>
            <p:cNvPr id="20" name="圆角矩形 19"/>
            <p:cNvSpPr/>
            <p:nvPr/>
          </p:nvSpPr>
          <p:spPr>
            <a:xfrm>
              <a:off x="1139205" y="908154"/>
              <a:ext cx="1035532" cy="1035532"/>
            </a:xfrm>
            <a:prstGeom prst="roundRect">
              <a:avLst/>
            </a:prstGeom>
            <a:solidFill>
              <a:schemeClr val="accent3">
                <a:lumMod val="20000"/>
                <a:lumOff val="80000"/>
              </a:schemeClr>
            </a:solid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blipFill>
                    <a:blip r:embed="rId2"/>
                    <a:stretch>
                      <a:fillRect/>
                    </a:stretch>
                  </a:blipFill>
                </a:rPr>
                <a:t>3</a:t>
              </a:r>
              <a:endParaRPr kumimoji="1" lang="zh-CN" altLang="en-US" sz="5400" b="1" dirty="0">
                <a:blipFill>
                  <a:blip r:embed="rId2"/>
                  <a:stretch>
                    <a:fillRect/>
                  </a:stretch>
                </a:blipFill>
              </a:endParaRPr>
            </a:p>
          </p:txBody>
        </p:sp>
        <p:sp>
          <p:nvSpPr>
            <p:cNvPr id="21" name="文本框 20"/>
            <p:cNvSpPr txBox="1"/>
            <p:nvPr/>
          </p:nvSpPr>
          <p:spPr>
            <a:xfrm>
              <a:off x="2486344" y="990314"/>
              <a:ext cx="662361" cy="379656"/>
            </a:xfrm>
            <a:prstGeom prst="rect">
              <a:avLst/>
            </a:prstGeom>
            <a:noFill/>
          </p:spPr>
          <p:txBody>
            <a:bodyPr wrap="none" rtlCol="0">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zh-CN" altLang="en-US" sz="1867" b="1" kern="0" dirty="0">
                  <a:solidFill>
                    <a:schemeClr val="accent3">
                      <a:lumMod val="20000"/>
                      <a:lumOff val="80000"/>
                    </a:schemeClr>
                  </a:solidFill>
                  <a:effectLst>
                    <a:outerShdw blurRad="63500" sx="102000" sy="102000" algn="ctr" rotWithShape="0">
                      <a:prstClr val="black">
                        <a:alpha val="40000"/>
                      </a:prstClr>
                    </a:outerShdw>
                  </a:effectLst>
                  <a:ea typeface="微软雅黑" charset="0"/>
                </a:rPr>
                <a:t>程序</a:t>
              </a:r>
              <a:endParaRPr kumimoji="1" lang="zh-CN" altLang="en-US" sz="1867" b="1" i="0" u="none" strike="noStrike" kern="0" cap="none" spc="0" normalizeH="0" baseline="0" noProof="0" dirty="0">
                <a:ln>
                  <a:noFill/>
                </a:ln>
                <a:solidFill>
                  <a:schemeClr val="accent3">
                    <a:lumMod val="20000"/>
                    <a:lumOff val="80000"/>
                  </a:schemeClr>
                </a:solidFill>
                <a:effectLst>
                  <a:outerShdw blurRad="63500" sx="102000" sy="102000" algn="ctr" rotWithShape="0">
                    <a:prstClr val="black">
                      <a:alpha val="40000"/>
                    </a:prstClr>
                  </a:outerShdw>
                </a:effectLst>
                <a:uLnTx/>
                <a:uFillTx/>
                <a:ea typeface="微软雅黑" charset="0"/>
              </a:endParaRPr>
            </a:p>
          </p:txBody>
        </p:sp>
        <p:sp>
          <p:nvSpPr>
            <p:cNvPr id="22" name="文本框 21"/>
            <p:cNvSpPr txBox="1"/>
            <p:nvPr/>
          </p:nvSpPr>
          <p:spPr>
            <a:xfrm>
              <a:off x="2486345" y="1318002"/>
              <a:ext cx="2876069" cy="625684"/>
            </a:xfrm>
            <a:prstGeom prst="rect">
              <a:avLst/>
            </a:prstGeom>
            <a:noFill/>
          </p:spPr>
          <p:txBody>
            <a:bodyPr wrap="square" rtlCol="0">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lang="en-US" altLang="zh-CN" sz="1333" kern="0" dirty="0">
                  <a:solidFill>
                    <a:schemeClr val="accent3">
                      <a:lumMod val="20000"/>
                      <a:lumOff val="80000"/>
                    </a:schemeClr>
                  </a:solidFill>
                  <a:effectLst>
                    <a:outerShdw blurRad="63500" sx="102000" sy="102000" algn="ctr" rotWithShape="0">
                      <a:prstClr val="black">
                        <a:alpha val="40000"/>
                      </a:prstClr>
                    </a:outerShdw>
                  </a:effectLst>
                  <a:ea typeface="微软雅黑" charset="0"/>
                </a:rPr>
                <a:t>DS18B20</a:t>
              </a:r>
              <a:r>
                <a:rPr lang="zh-CN" altLang="en-US" sz="1333" kern="0" dirty="0">
                  <a:solidFill>
                    <a:schemeClr val="accent3">
                      <a:lumMod val="20000"/>
                      <a:lumOff val="80000"/>
                    </a:schemeClr>
                  </a:solidFill>
                  <a:effectLst>
                    <a:outerShdw blurRad="63500" sx="102000" sy="102000" algn="ctr" rotWithShape="0">
                      <a:prstClr val="black">
                        <a:alpha val="40000"/>
                      </a:prstClr>
                    </a:outerShdw>
                  </a:effectLst>
                  <a:ea typeface="微软雅黑" charset="0"/>
                </a:rPr>
                <a:t>温度模块，数码管动态显示，串口发送，</a:t>
              </a:r>
              <a:r>
                <a:rPr lang="en-US" altLang="zh-CN" sz="1333" kern="0" dirty="0" err="1">
                  <a:solidFill>
                    <a:schemeClr val="accent3">
                      <a:lumMod val="20000"/>
                      <a:lumOff val="80000"/>
                    </a:schemeClr>
                  </a:solidFill>
                  <a:effectLst>
                    <a:outerShdw blurRad="63500" sx="102000" sy="102000" algn="ctr" rotWithShape="0">
                      <a:prstClr val="black">
                        <a:alpha val="40000"/>
                      </a:prstClr>
                    </a:outerShdw>
                  </a:effectLst>
                  <a:ea typeface="微软雅黑" charset="0"/>
                </a:rPr>
                <a:t>labview</a:t>
              </a:r>
              <a:r>
                <a:rPr kumimoji="0" lang="zh-CN" altLang="en-US" sz="1333" b="0" i="0" u="none" strike="noStrike" kern="0" cap="none" spc="0" normalizeH="0" baseline="0" noProof="0" dirty="0">
                  <a:ln>
                    <a:noFill/>
                  </a:ln>
                  <a:solidFill>
                    <a:schemeClr val="accent3">
                      <a:lumMod val="20000"/>
                      <a:lumOff val="80000"/>
                    </a:schemeClr>
                  </a:solidFill>
                  <a:effectLst>
                    <a:outerShdw blurRad="63500" sx="102000" sy="102000" algn="ctr" rotWithShape="0">
                      <a:prstClr val="black">
                        <a:alpha val="40000"/>
                      </a:prstClr>
                    </a:outerShdw>
                  </a:effectLst>
                  <a:uLnTx/>
                  <a:uFillTx/>
                  <a:ea typeface="微软雅黑" charset="0"/>
                </a:rPr>
                <a:t>。</a:t>
              </a:r>
            </a:p>
          </p:txBody>
        </p:sp>
      </p:grpSp>
      <p:grpSp>
        <p:nvGrpSpPr>
          <p:cNvPr id="23" name="组 22"/>
          <p:cNvGrpSpPr/>
          <p:nvPr/>
        </p:nvGrpSpPr>
        <p:grpSpPr>
          <a:xfrm>
            <a:off x="1136765" y="4813193"/>
            <a:ext cx="4223209" cy="1035532"/>
            <a:chOff x="1139205" y="908154"/>
            <a:chExt cx="4223209" cy="1035532"/>
          </a:xfrm>
        </p:grpSpPr>
        <p:sp>
          <p:nvSpPr>
            <p:cNvPr id="24" name="圆角矩形 23"/>
            <p:cNvSpPr/>
            <p:nvPr/>
          </p:nvSpPr>
          <p:spPr>
            <a:xfrm>
              <a:off x="1139205" y="908154"/>
              <a:ext cx="1035532" cy="1035532"/>
            </a:xfrm>
            <a:prstGeom prst="roundRect">
              <a:avLst/>
            </a:prstGeom>
            <a:solidFill>
              <a:schemeClr val="accent3">
                <a:lumMod val="20000"/>
                <a:lumOff val="80000"/>
              </a:schemeClr>
            </a:solid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blipFill>
                    <a:blip r:embed="rId2"/>
                    <a:stretch>
                      <a:fillRect/>
                    </a:stretch>
                  </a:blipFill>
                </a:rPr>
                <a:t>4</a:t>
              </a:r>
              <a:endParaRPr kumimoji="1" lang="zh-CN" altLang="en-US" sz="5400" b="1" dirty="0">
                <a:blipFill>
                  <a:blip r:embed="rId2"/>
                  <a:stretch>
                    <a:fillRect/>
                  </a:stretch>
                </a:blipFill>
              </a:endParaRPr>
            </a:p>
          </p:txBody>
        </p:sp>
        <p:sp>
          <p:nvSpPr>
            <p:cNvPr id="25" name="文本框 24"/>
            <p:cNvSpPr txBox="1"/>
            <p:nvPr/>
          </p:nvSpPr>
          <p:spPr>
            <a:xfrm>
              <a:off x="2486344" y="990314"/>
              <a:ext cx="1140056" cy="379656"/>
            </a:xfrm>
            <a:prstGeom prst="rect">
              <a:avLst/>
            </a:prstGeom>
            <a:noFill/>
          </p:spPr>
          <p:txBody>
            <a:bodyPr wrap="none" rtlCol="0">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zh-CN" altLang="en-US" sz="1867" b="1" i="0" u="none" strike="noStrike" kern="0" cap="none" spc="0" normalizeH="0" baseline="0" noProof="0" dirty="0">
                  <a:ln>
                    <a:noFill/>
                  </a:ln>
                  <a:solidFill>
                    <a:schemeClr val="accent3">
                      <a:lumMod val="20000"/>
                      <a:lumOff val="80000"/>
                    </a:schemeClr>
                  </a:solidFill>
                  <a:effectLst>
                    <a:outerShdw blurRad="63500" sx="102000" sy="102000" algn="ctr" rotWithShape="0">
                      <a:prstClr val="black">
                        <a:alpha val="40000"/>
                      </a:prstClr>
                    </a:outerShdw>
                  </a:effectLst>
                  <a:uLnTx/>
                  <a:uFillTx/>
                  <a:ea typeface="微软雅黑" charset="0"/>
                </a:rPr>
                <a:t>实习总结</a:t>
              </a:r>
            </a:p>
          </p:txBody>
        </p:sp>
        <p:sp>
          <p:nvSpPr>
            <p:cNvPr id="26" name="文本框 25"/>
            <p:cNvSpPr txBox="1"/>
            <p:nvPr/>
          </p:nvSpPr>
          <p:spPr>
            <a:xfrm>
              <a:off x="2486345" y="1318002"/>
              <a:ext cx="2876069" cy="332527"/>
            </a:xfrm>
            <a:prstGeom prst="rect">
              <a:avLst/>
            </a:prstGeom>
            <a:noFill/>
          </p:spPr>
          <p:txBody>
            <a:bodyPr wrap="square" rtlCol="0">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333" b="0" i="0" u="none" strike="noStrike" kern="0" cap="none" spc="0" normalizeH="0" baseline="0" noProof="0" dirty="0">
                  <a:ln>
                    <a:noFill/>
                  </a:ln>
                  <a:solidFill>
                    <a:schemeClr val="accent3">
                      <a:lumMod val="20000"/>
                      <a:lumOff val="80000"/>
                    </a:schemeClr>
                  </a:solidFill>
                  <a:effectLst>
                    <a:outerShdw blurRad="63500" sx="102000" sy="102000" algn="ctr" rotWithShape="0">
                      <a:prstClr val="black">
                        <a:alpha val="40000"/>
                      </a:prstClr>
                    </a:outerShdw>
                  </a:effectLst>
                  <a:uLnTx/>
                  <a:uFillTx/>
                  <a:ea typeface="微软雅黑" charset="0"/>
                </a:rPr>
                <a:t>实习感想。</a:t>
              </a:r>
            </a:p>
          </p:txBody>
        </p:sp>
      </p:grpSp>
    </p:spTree>
    <p:extLst>
      <p:ext uri="{BB962C8B-B14F-4D97-AF65-F5344CB8AC3E}">
        <p14:creationId xmlns:p14="http://schemas.microsoft.com/office/powerpoint/2010/main" val="12103592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706068" y="1358262"/>
            <a:ext cx="1826141" cy="668516"/>
          </a:xfrm>
          <a:prstGeom prst="rect">
            <a:avLst/>
          </a:prstGeom>
          <a:blipFill>
            <a:blip r:embed="rId2"/>
            <a:stretch>
              <a:fillRect/>
            </a:stretch>
          </a:blipFill>
        </p:spPr>
        <p:txBody>
          <a:bodyPr wrap="none">
            <a:spAutoFit/>
          </a:bodyPr>
          <a:lstStyle/>
          <a:p>
            <a:pPr defTabSz="1219170">
              <a:lnSpc>
                <a:spcPct val="130000"/>
              </a:lnSpc>
              <a:defRPr/>
            </a:pPr>
            <a:r>
              <a:rPr lang="zh-CN" altLang="en-US" sz="3200" b="1" kern="0" dirty="0">
                <a:solidFill>
                  <a:schemeClr val="accent3">
                    <a:lumMod val="20000"/>
                    <a:lumOff val="80000"/>
                  </a:schemeClr>
                </a:solidFill>
                <a:ea typeface="微软雅黑" charset="0"/>
              </a:rPr>
              <a:t>技术指标</a:t>
            </a:r>
            <a:endParaRPr lang="en-US" altLang="zh-CN" sz="3200" b="1" kern="0" dirty="0">
              <a:solidFill>
                <a:schemeClr val="accent3">
                  <a:lumMod val="20000"/>
                  <a:lumOff val="80000"/>
                </a:schemeClr>
              </a:solidFill>
              <a:ea typeface="微软雅黑" charset="0"/>
            </a:endParaRPr>
          </a:p>
        </p:txBody>
      </p:sp>
      <p:sp>
        <p:nvSpPr>
          <p:cNvPr id="9" name="矩形 8"/>
          <p:cNvSpPr/>
          <p:nvPr/>
        </p:nvSpPr>
        <p:spPr>
          <a:xfrm>
            <a:off x="2591063" y="2909822"/>
            <a:ext cx="7063596" cy="2092881"/>
          </a:xfrm>
          <a:prstGeom prst="rect">
            <a:avLst/>
          </a:prstGeom>
        </p:spPr>
        <p:txBody>
          <a:bodyPr wrap="square" numCol="1" spcCol="360000">
            <a:spAutoFit/>
          </a:bodyPr>
          <a:lstStyle/>
          <a:p>
            <a:pPr marL="342900" indent="-342900" defTabSz="609585">
              <a:lnSpc>
                <a:spcPct val="130000"/>
              </a:lnSpc>
              <a:buFont typeface="+mj-lt"/>
              <a:buAutoNum type="arabicPeriod"/>
            </a:pPr>
            <a:r>
              <a:rPr lang="zh-CN" altLang="en-US" sz="2000" b="1" dirty="0">
                <a:blipFill dpi="0" rotWithShape="1">
                  <a:blip r:embed="rId2"/>
                  <a:srcRect/>
                  <a:stretch>
                    <a:fillRect/>
                  </a:stretch>
                </a:blipFill>
                <a:latin typeface="微软雅黑" charset="0"/>
                <a:ea typeface="微软雅黑" charset="0"/>
              </a:rPr>
              <a:t>温度显示精确</a:t>
            </a:r>
            <a:r>
              <a:rPr lang="en-US" altLang="zh-CN" sz="2000" b="1" dirty="0">
                <a:blipFill dpi="0" rotWithShape="1">
                  <a:blip r:embed="rId2"/>
                  <a:srcRect/>
                  <a:stretch>
                    <a:fillRect/>
                  </a:stretch>
                </a:blipFill>
                <a:latin typeface="微软雅黑" charset="0"/>
                <a:ea typeface="微软雅黑" charset="0"/>
              </a:rPr>
              <a:t>0.1℃</a:t>
            </a:r>
            <a:r>
              <a:rPr lang="zh-CN" altLang="en-US" sz="2000" b="1" dirty="0">
                <a:blipFill dpi="0" rotWithShape="1">
                  <a:blip r:embed="rId2"/>
                  <a:srcRect/>
                  <a:stretch>
                    <a:fillRect/>
                  </a:stretch>
                </a:blipFill>
                <a:latin typeface="微软雅黑" charset="0"/>
                <a:ea typeface="微软雅黑" charset="0"/>
              </a:rPr>
              <a:t>；</a:t>
            </a:r>
          </a:p>
          <a:p>
            <a:pPr marL="342900" indent="-342900" defTabSz="609585">
              <a:lnSpc>
                <a:spcPct val="130000"/>
              </a:lnSpc>
              <a:buFont typeface="+mj-lt"/>
              <a:buAutoNum type="arabicPeriod"/>
            </a:pPr>
            <a:r>
              <a:rPr lang="zh-CN" altLang="en-US" sz="2000" b="1" dirty="0">
                <a:blipFill dpi="0" rotWithShape="1">
                  <a:blip r:embed="rId2"/>
                  <a:srcRect/>
                  <a:stretch>
                    <a:fillRect/>
                  </a:stretch>
                </a:blipFill>
                <a:latin typeface="微软雅黑" charset="0"/>
                <a:ea typeface="微软雅黑" charset="0"/>
              </a:rPr>
              <a:t>数码管需循环显示当前的测温通道及相应温度；</a:t>
            </a:r>
          </a:p>
          <a:p>
            <a:pPr marL="342900" indent="-342900" defTabSz="609585">
              <a:lnSpc>
                <a:spcPct val="130000"/>
              </a:lnSpc>
              <a:buFont typeface="+mj-lt"/>
              <a:buAutoNum type="arabicPeriod"/>
            </a:pPr>
            <a:r>
              <a:rPr lang="zh-CN" altLang="en-US" sz="2000" b="1" dirty="0">
                <a:blipFill dpi="0" rotWithShape="1">
                  <a:blip r:embed="rId2"/>
                  <a:srcRect/>
                  <a:stretch>
                    <a:fillRect/>
                  </a:stretch>
                </a:blipFill>
                <a:latin typeface="微软雅黑" charset="0"/>
                <a:ea typeface="微软雅黑" charset="0"/>
              </a:rPr>
              <a:t>电路布局整体美观、合理；</a:t>
            </a:r>
          </a:p>
          <a:p>
            <a:pPr marL="342900" indent="-342900" defTabSz="609585">
              <a:lnSpc>
                <a:spcPct val="130000"/>
              </a:lnSpc>
              <a:buFont typeface="+mj-lt"/>
              <a:buAutoNum type="arabicPeriod"/>
            </a:pPr>
            <a:r>
              <a:rPr lang="zh-CN" altLang="en-US" sz="2000" b="1" dirty="0">
                <a:blipFill dpi="0" rotWithShape="1">
                  <a:blip r:embed="rId2"/>
                  <a:srcRect/>
                  <a:stretch>
                    <a:fillRect/>
                  </a:stretch>
                </a:blipFill>
                <a:latin typeface="微软雅黑" charset="0"/>
                <a:ea typeface="微软雅黑" charset="0"/>
              </a:rPr>
              <a:t>电路焊接工艺较好，不能出现虚焊、短路等问题；</a:t>
            </a:r>
          </a:p>
          <a:p>
            <a:pPr marL="342900" indent="-342900" defTabSz="609585">
              <a:lnSpc>
                <a:spcPct val="130000"/>
              </a:lnSpc>
              <a:buFont typeface="+mj-lt"/>
              <a:buAutoNum type="arabicPeriod"/>
            </a:pPr>
            <a:r>
              <a:rPr lang="en-US" altLang="zh-CN" sz="2000" b="1" dirty="0">
                <a:blipFill dpi="0" rotWithShape="1">
                  <a:blip r:embed="rId2"/>
                  <a:srcRect/>
                  <a:stretch>
                    <a:fillRect/>
                  </a:stretch>
                </a:blipFill>
                <a:latin typeface="微软雅黑" charset="0"/>
                <a:ea typeface="微软雅黑" charset="0"/>
              </a:rPr>
              <a:t>LabView</a:t>
            </a:r>
            <a:r>
              <a:rPr lang="zh-CN" altLang="en-US" sz="2000" b="1" dirty="0">
                <a:blipFill dpi="0" rotWithShape="1">
                  <a:blip r:embed="rId2"/>
                  <a:srcRect/>
                  <a:stretch>
                    <a:fillRect/>
                  </a:stretch>
                </a:blipFill>
                <a:latin typeface="微软雅黑" charset="0"/>
                <a:ea typeface="微软雅黑" charset="0"/>
              </a:rPr>
              <a:t>显示系统界面美观、功能完整。</a:t>
            </a:r>
          </a:p>
        </p:txBody>
      </p:sp>
    </p:spTree>
    <p:extLst>
      <p:ext uri="{BB962C8B-B14F-4D97-AF65-F5344CB8AC3E}">
        <p14:creationId xmlns:p14="http://schemas.microsoft.com/office/powerpoint/2010/main" val="58050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3161687" cy="1035532"/>
            <a:chOff x="1139205" y="908154"/>
            <a:chExt cx="3161687"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1</a:t>
              </a:r>
              <a:endParaRPr kumimoji="1" lang="zh-CN" altLang="en-US" sz="5400" b="1" dirty="0">
                <a:solidFill>
                  <a:schemeClr val="accent3">
                    <a:lumMod val="20000"/>
                    <a:lumOff val="80000"/>
                  </a:schemeClr>
                </a:solidFill>
              </a:endParaRPr>
            </a:p>
          </p:txBody>
        </p:sp>
        <p:sp>
          <p:nvSpPr>
            <p:cNvPr id="4" name="文本框 3"/>
            <p:cNvSpPr txBox="1"/>
            <p:nvPr/>
          </p:nvSpPr>
          <p:spPr>
            <a:xfrm>
              <a:off x="2474751" y="1180142"/>
              <a:ext cx="1826141" cy="584775"/>
            </a:xfrm>
            <a:prstGeom prst="rect">
              <a:avLst/>
            </a:prstGeom>
            <a:noFill/>
          </p:spPr>
          <p:txBody>
            <a:bodyPr wrap="none" rtlCol="0">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rPr>
                <a:t>实习</a:t>
              </a:r>
              <a:r>
                <a:rPr kumimoji="1" lang="zh-CN" altLang="en-US" sz="3200" b="1" kern="0" dirty="0">
                  <a:blipFill dpi="0" rotWithShape="1">
                    <a:blip r:embed="rId2"/>
                    <a:srcRect/>
                    <a:stretch>
                      <a:fillRect/>
                    </a:stretch>
                  </a:blipFill>
                  <a:ea typeface="微软雅黑" charset="0"/>
                </a:rPr>
                <a:t>流程</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grpSp>
        <p:nvGrpSpPr>
          <p:cNvPr id="19" name="组 18"/>
          <p:cNvGrpSpPr/>
          <p:nvPr/>
        </p:nvGrpSpPr>
        <p:grpSpPr>
          <a:xfrm>
            <a:off x="894718" y="829196"/>
            <a:ext cx="5930833" cy="3706770"/>
            <a:chOff x="2032000" y="951517"/>
            <a:chExt cx="8128000" cy="5079999"/>
          </a:xfrm>
        </p:grpSpPr>
        <p:sp>
          <p:nvSpPr>
            <p:cNvPr id="9" name="形状 8"/>
            <p:cNvSpPr/>
            <p:nvPr/>
          </p:nvSpPr>
          <p:spPr>
            <a:xfrm>
              <a:off x="2032000" y="951517"/>
              <a:ext cx="8128000" cy="5079999"/>
            </a:xfrm>
            <a:prstGeom prst="swooshArrow">
              <a:avLst>
                <a:gd name="adj1" fmla="val 25000"/>
                <a:gd name="adj2" fmla="val 30796"/>
              </a:avLst>
            </a:prstGeom>
            <a:solidFill>
              <a:schemeClr val="accent3">
                <a:lumMod val="60000"/>
                <a:lumOff val="40000"/>
              </a:schemeClr>
            </a:solidFill>
          </p:spPr>
          <p:style>
            <a:lnRef idx="0">
              <a:schemeClr val="accent1">
                <a:hueOff val="0"/>
                <a:satOff val="0"/>
                <a:lumOff val="0"/>
                <a:alphaOff val="0"/>
              </a:schemeClr>
            </a:lnRef>
            <a:fillRef idx="1">
              <a:schemeClr val="accent1">
                <a:tint val="40000"/>
                <a:hueOff val="0"/>
                <a:satOff val="0"/>
                <a:lumOff val="0"/>
                <a:alphaOff val="0"/>
              </a:schemeClr>
            </a:fillRef>
            <a:effectRef idx="2">
              <a:schemeClr val="accent1">
                <a:tint val="40000"/>
                <a:hueOff val="0"/>
                <a:satOff val="0"/>
                <a:lumOff val="0"/>
                <a:alphaOff val="0"/>
              </a:schemeClr>
            </a:effectRef>
            <a:fontRef idx="minor">
              <a:schemeClr val="dk1">
                <a:hueOff val="0"/>
                <a:satOff val="0"/>
                <a:lumOff val="0"/>
                <a:alphaOff val="0"/>
              </a:schemeClr>
            </a:fontRef>
          </p:style>
        </p:sp>
        <p:sp>
          <p:nvSpPr>
            <p:cNvPr id="10" name="椭圆 9"/>
            <p:cNvSpPr/>
            <p:nvPr/>
          </p:nvSpPr>
          <p:spPr>
            <a:xfrm>
              <a:off x="2989313" y="4320272"/>
              <a:ext cx="361214" cy="361214"/>
            </a:xfrm>
            <a:prstGeom prst="ellipse">
              <a:avLst/>
            </a:prstGeom>
            <a:blipFill dpi="0" rotWithShape="1">
              <a:blip r:embed="rId2"/>
              <a:srcRect/>
              <a:stretch>
                <a:fillRect/>
              </a:stretch>
            </a:blipFill>
            <a:effectLst>
              <a:outerShdw blurRad="50800" dist="38100" dir="5400000" algn="t" rotWithShape="0">
                <a:prstClr val="black">
                  <a:alpha val="30000"/>
                </a:prstClr>
              </a:outerShdw>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2" name="椭圆 11"/>
            <p:cNvSpPr/>
            <p:nvPr/>
          </p:nvSpPr>
          <p:spPr>
            <a:xfrm>
              <a:off x="4794159" y="2878998"/>
              <a:ext cx="652962" cy="652962"/>
            </a:xfrm>
            <a:prstGeom prst="ellipse">
              <a:avLst/>
            </a:prstGeom>
            <a:blipFill dpi="0" rotWithShape="1">
              <a:blip r:embed="rId2"/>
              <a:srcRect/>
              <a:stretch>
                <a:fillRect/>
              </a:stretch>
            </a:blipFill>
            <a:effectLst>
              <a:outerShdw blurRad="50800" dist="38100" dir="5400000" algn="t" rotWithShape="0">
                <a:prstClr val="black">
                  <a:alpha val="30000"/>
                </a:prstClr>
              </a:outerShdw>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4" name="椭圆 13"/>
            <p:cNvSpPr/>
            <p:nvPr/>
          </p:nvSpPr>
          <p:spPr>
            <a:xfrm>
              <a:off x="6985603" y="1971384"/>
              <a:ext cx="903034" cy="903034"/>
            </a:xfrm>
            <a:prstGeom prst="ellipse">
              <a:avLst/>
            </a:prstGeom>
            <a:blipFill dpi="0" rotWithShape="1">
              <a:blip r:embed="rId2"/>
              <a:srcRect/>
              <a:stretch>
                <a:fillRect/>
              </a:stretch>
            </a:blipFill>
            <a:effectLst>
              <a:outerShdw blurRad="50800" dist="38100" dir="5400000" algn="t" rotWithShape="0">
                <a:prstClr val="black">
                  <a:alpha val="30000"/>
                </a:prstClr>
              </a:outerShdw>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grpSp>
      <p:sp>
        <p:nvSpPr>
          <p:cNvPr id="17" name="矩形 16"/>
          <p:cNvSpPr/>
          <p:nvPr/>
        </p:nvSpPr>
        <p:spPr>
          <a:xfrm>
            <a:off x="7941449" y="2791870"/>
            <a:ext cx="3387386" cy="308995"/>
          </a:xfrm>
          <a:prstGeom prst="rect">
            <a:avLst/>
          </a:prstGeom>
        </p:spPr>
        <p:txBody>
          <a:bodyPr wrap="square" numCol="1" spcCol="360000">
            <a:spAutoFit/>
          </a:bodyPr>
          <a:lstStyle/>
          <a:p>
            <a:pPr defTabSz="609585">
              <a:lnSpc>
                <a:spcPct val="130000"/>
              </a:lnSpc>
            </a:pPr>
            <a:r>
              <a:rPr lang="zh-CN" altLang="en-US" sz="1200" dirty="0">
                <a:blipFill>
                  <a:blip r:embed="rId2"/>
                  <a:stretch>
                    <a:fillRect/>
                  </a:stretch>
                </a:blipFill>
                <a:latin typeface="微软雅黑" charset="0"/>
                <a:ea typeface="微软雅黑" charset="0"/>
              </a:rPr>
              <a:t>将串口发送过来的数据接收处理并显示。</a:t>
            </a:r>
          </a:p>
        </p:txBody>
      </p:sp>
      <p:sp>
        <p:nvSpPr>
          <p:cNvPr id="18" name="矩形 17"/>
          <p:cNvSpPr/>
          <p:nvPr/>
        </p:nvSpPr>
        <p:spPr>
          <a:xfrm>
            <a:off x="8014600" y="2247998"/>
            <a:ext cx="2063385" cy="416461"/>
          </a:xfrm>
          <a:prstGeom prst="rect">
            <a:avLst/>
          </a:prstGeom>
          <a:blipFill>
            <a:blip r:embed="rId2"/>
            <a:stretch>
              <a:fillRect/>
            </a:stretch>
          </a:blipFill>
        </p:spPr>
        <p:txBody>
          <a:bodyPr wrap="none">
            <a:spAutoFit/>
          </a:bodyPr>
          <a:lstStyle/>
          <a:p>
            <a:pPr defTabSz="1219170">
              <a:lnSpc>
                <a:spcPct val="130000"/>
              </a:lnSpc>
              <a:defRPr/>
            </a:pPr>
            <a:r>
              <a:rPr lang="en-US" altLang="zh-CN" b="1" kern="0" dirty="0">
                <a:solidFill>
                  <a:schemeClr val="accent3">
                    <a:lumMod val="20000"/>
                    <a:lumOff val="80000"/>
                  </a:schemeClr>
                </a:solidFill>
                <a:ea typeface="微软雅黑" charset="0"/>
              </a:rPr>
              <a:t>LabView</a:t>
            </a:r>
            <a:r>
              <a:rPr lang="zh-CN" altLang="en-US" b="1" kern="0" dirty="0">
                <a:solidFill>
                  <a:schemeClr val="accent3">
                    <a:lumMod val="20000"/>
                    <a:lumOff val="80000"/>
                  </a:schemeClr>
                </a:solidFill>
                <a:ea typeface="微软雅黑" charset="0"/>
              </a:rPr>
              <a:t>系统设计</a:t>
            </a:r>
            <a:endParaRPr lang="en-US" altLang="zh-CN" b="1" kern="0" dirty="0">
              <a:solidFill>
                <a:schemeClr val="accent3">
                  <a:lumMod val="20000"/>
                  <a:lumOff val="80000"/>
                </a:schemeClr>
              </a:solidFill>
              <a:ea typeface="微软雅黑" charset="0"/>
            </a:endParaRPr>
          </a:p>
        </p:txBody>
      </p:sp>
      <p:sp>
        <p:nvSpPr>
          <p:cNvPr id="22" name="矩形 21"/>
          <p:cNvSpPr/>
          <p:nvPr/>
        </p:nvSpPr>
        <p:spPr>
          <a:xfrm>
            <a:off x="4554063" y="3906571"/>
            <a:ext cx="3387386" cy="572464"/>
          </a:xfrm>
          <a:prstGeom prst="rect">
            <a:avLst/>
          </a:prstGeom>
        </p:spPr>
        <p:txBody>
          <a:bodyPr wrap="square" numCol="1" spcCol="360000">
            <a:spAutoFit/>
          </a:bodyPr>
          <a:lstStyle/>
          <a:p>
            <a:pPr defTabSz="609585">
              <a:lnSpc>
                <a:spcPct val="130000"/>
              </a:lnSpc>
            </a:pPr>
            <a:r>
              <a:rPr lang="zh-CN" altLang="en-US" sz="1200" dirty="0">
                <a:blipFill>
                  <a:blip r:embed="rId2"/>
                  <a:stretch>
                    <a:fillRect/>
                  </a:stretch>
                </a:blipFill>
                <a:latin typeface="微软雅黑" charset="0"/>
                <a:ea typeface="微软雅黑" charset="0"/>
              </a:rPr>
              <a:t>利用</a:t>
            </a:r>
            <a:r>
              <a:rPr lang="en-US" altLang="zh-CN" sz="1200" dirty="0" err="1">
                <a:blipFill>
                  <a:blip r:embed="rId2"/>
                  <a:stretch>
                    <a:fillRect/>
                  </a:stretch>
                </a:blipFill>
                <a:latin typeface="微软雅黑" charset="0"/>
                <a:ea typeface="微软雅黑" charset="0"/>
              </a:rPr>
              <a:t>keil</a:t>
            </a:r>
            <a:r>
              <a:rPr lang="en-US" altLang="zh-CN" sz="1200" dirty="0">
                <a:blipFill>
                  <a:blip r:embed="rId2"/>
                  <a:stretch>
                    <a:fillRect/>
                  </a:stretch>
                </a:blipFill>
                <a:latin typeface="微软雅黑" charset="0"/>
                <a:ea typeface="微软雅黑" charset="0"/>
              </a:rPr>
              <a:t> </a:t>
            </a:r>
            <a:r>
              <a:rPr lang="zh-CN" altLang="en-US" sz="1200" dirty="0">
                <a:blipFill>
                  <a:blip r:embed="rId2"/>
                  <a:stretch>
                    <a:fillRect/>
                  </a:stretch>
                </a:blipFill>
                <a:latin typeface="微软雅黑" charset="0"/>
                <a:ea typeface="微软雅黑" charset="0"/>
              </a:rPr>
              <a:t>软件编写</a:t>
            </a:r>
            <a:r>
              <a:rPr lang="en-US" altLang="zh-CN" sz="1200" dirty="0">
                <a:blipFill>
                  <a:blip r:embed="rId2"/>
                  <a:stretch>
                    <a:fillRect/>
                  </a:stretch>
                </a:blipFill>
                <a:latin typeface="微软雅黑" charset="0"/>
                <a:ea typeface="微软雅黑" charset="0"/>
              </a:rPr>
              <a:t>C51</a:t>
            </a:r>
            <a:r>
              <a:rPr lang="zh-CN" altLang="en-US" sz="1200" dirty="0">
                <a:blipFill>
                  <a:blip r:embed="rId2"/>
                  <a:stretch>
                    <a:fillRect/>
                  </a:stretch>
                </a:blipFill>
                <a:latin typeface="微软雅黑" charset="0"/>
                <a:ea typeface="微软雅黑" charset="0"/>
              </a:rPr>
              <a:t>程序，完成温度的采集，数码管显示等。</a:t>
            </a:r>
          </a:p>
        </p:txBody>
      </p:sp>
      <p:sp>
        <p:nvSpPr>
          <p:cNvPr id="23" name="矩形 22"/>
          <p:cNvSpPr/>
          <p:nvPr/>
        </p:nvSpPr>
        <p:spPr>
          <a:xfrm>
            <a:off x="4627214" y="3362699"/>
            <a:ext cx="1338828" cy="416461"/>
          </a:xfrm>
          <a:prstGeom prst="rect">
            <a:avLst/>
          </a:prstGeom>
          <a:blipFill>
            <a:blip r:embed="rId2"/>
            <a:stretch>
              <a:fillRect/>
            </a:stretch>
          </a:blipFill>
        </p:spPr>
        <p:txBody>
          <a:bodyPr wrap="none">
            <a:spAutoFit/>
          </a:bodyPr>
          <a:lstStyle/>
          <a:p>
            <a:pPr defTabSz="1219170">
              <a:lnSpc>
                <a:spcPct val="130000"/>
              </a:lnSpc>
              <a:defRPr/>
            </a:pPr>
            <a:r>
              <a:rPr lang="zh-CN" altLang="en-US" b="1" kern="0" dirty="0">
                <a:solidFill>
                  <a:schemeClr val="accent3">
                    <a:lumMod val="20000"/>
                    <a:lumOff val="80000"/>
                  </a:schemeClr>
                </a:solidFill>
                <a:ea typeface="微软雅黑" charset="0"/>
              </a:rPr>
              <a:t>单片机程序</a:t>
            </a:r>
            <a:endParaRPr lang="en-US" altLang="zh-CN" b="1" kern="0" dirty="0">
              <a:solidFill>
                <a:schemeClr val="accent3">
                  <a:lumMod val="20000"/>
                  <a:lumOff val="80000"/>
                </a:schemeClr>
              </a:solidFill>
              <a:ea typeface="微软雅黑" charset="0"/>
            </a:endParaRPr>
          </a:p>
        </p:txBody>
      </p:sp>
      <p:sp>
        <p:nvSpPr>
          <p:cNvPr id="25" name="矩形 24"/>
          <p:cNvSpPr/>
          <p:nvPr/>
        </p:nvSpPr>
        <p:spPr>
          <a:xfrm>
            <a:off x="1593249" y="5091573"/>
            <a:ext cx="3387386" cy="812530"/>
          </a:xfrm>
          <a:prstGeom prst="rect">
            <a:avLst/>
          </a:prstGeom>
        </p:spPr>
        <p:txBody>
          <a:bodyPr wrap="square" numCol="1" spcCol="360000">
            <a:spAutoFit/>
          </a:bodyPr>
          <a:lstStyle/>
          <a:p>
            <a:pPr defTabSz="609585">
              <a:lnSpc>
                <a:spcPct val="130000"/>
              </a:lnSpc>
            </a:pPr>
            <a:r>
              <a:rPr lang="zh-CN" altLang="en-US" sz="1200" dirty="0">
                <a:blipFill>
                  <a:blip r:embed="rId2"/>
                  <a:stretch>
                    <a:fillRect/>
                  </a:stretch>
                </a:blipFill>
                <a:latin typeface="微软雅黑" charset="0"/>
                <a:ea typeface="微软雅黑" charset="0"/>
              </a:rPr>
              <a:t>利用</a:t>
            </a:r>
            <a:r>
              <a:rPr lang="en-US" altLang="zh-CN" sz="1200" dirty="0" err="1">
                <a:blipFill>
                  <a:blip r:embed="rId2"/>
                  <a:stretch>
                    <a:fillRect/>
                  </a:stretch>
                </a:blipFill>
                <a:latin typeface="微软雅黑" charset="0"/>
                <a:ea typeface="微软雅黑" charset="0"/>
              </a:rPr>
              <a:t>Altium</a:t>
            </a:r>
            <a:r>
              <a:rPr lang="en-US" altLang="zh-CN" sz="1200" dirty="0">
                <a:blipFill>
                  <a:blip r:embed="rId2"/>
                  <a:stretch>
                    <a:fillRect/>
                  </a:stretch>
                </a:blipFill>
                <a:latin typeface="微软雅黑" charset="0"/>
                <a:ea typeface="微软雅黑" charset="0"/>
              </a:rPr>
              <a:t> Designer</a:t>
            </a:r>
            <a:r>
              <a:rPr lang="zh-CN" altLang="en-US" sz="1200" dirty="0">
                <a:blipFill>
                  <a:blip r:embed="rId2"/>
                  <a:stretch>
                    <a:fillRect/>
                  </a:stretch>
                </a:blipFill>
                <a:latin typeface="微软雅黑" charset="0"/>
                <a:ea typeface="微软雅黑" charset="0"/>
              </a:rPr>
              <a:t>软件完成八路温度采集系统硬件电路的设计，包括画原理图和</a:t>
            </a:r>
            <a:r>
              <a:rPr lang="en-US" altLang="zh-CN" sz="1200" dirty="0">
                <a:blipFill>
                  <a:blip r:embed="rId2"/>
                  <a:stretch>
                    <a:fillRect/>
                  </a:stretch>
                </a:blipFill>
                <a:latin typeface="微软雅黑" charset="0"/>
                <a:ea typeface="微软雅黑" charset="0"/>
              </a:rPr>
              <a:t>PCB</a:t>
            </a:r>
            <a:r>
              <a:rPr lang="zh-CN" altLang="en-US" sz="1200" dirty="0">
                <a:blipFill>
                  <a:blip r:embed="rId2"/>
                  <a:stretch>
                    <a:fillRect/>
                  </a:stretch>
                </a:blipFill>
                <a:latin typeface="微软雅黑" charset="0"/>
                <a:ea typeface="微软雅黑" charset="0"/>
              </a:rPr>
              <a:t>板。再根据原理图进行焊接。</a:t>
            </a:r>
          </a:p>
        </p:txBody>
      </p:sp>
      <p:sp>
        <p:nvSpPr>
          <p:cNvPr id="26" name="矩形 25"/>
          <p:cNvSpPr/>
          <p:nvPr/>
        </p:nvSpPr>
        <p:spPr>
          <a:xfrm>
            <a:off x="1666400" y="4547701"/>
            <a:ext cx="1800493" cy="452432"/>
          </a:xfrm>
          <a:prstGeom prst="rect">
            <a:avLst/>
          </a:prstGeom>
          <a:blipFill>
            <a:blip r:embed="rId2"/>
            <a:stretch>
              <a:fillRect/>
            </a:stretch>
          </a:blipFill>
        </p:spPr>
        <p:txBody>
          <a:bodyPr wrap="none">
            <a:spAutoFit/>
          </a:bodyPr>
          <a:lstStyle/>
          <a:p>
            <a:pPr defTabSz="1219170">
              <a:lnSpc>
                <a:spcPct val="130000"/>
              </a:lnSpc>
              <a:defRPr/>
            </a:pPr>
            <a:r>
              <a:rPr lang="zh-CN" altLang="en-US" b="1" kern="0" dirty="0">
                <a:solidFill>
                  <a:schemeClr val="accent3">
                    <a:lumMod val="20000"/>
                    <a:lumOff val="80000"/>
                  </a:schemeClr>
                </a:solidFill>
                <a:ea typeface="微软雅黑" charset="0"/>
              </a:rPr>
              <a:t>电路设计与焊接</a:t>
            </a:r>
            <a:endParaRPr lang="en-US" altLang="zh-CN" b="1" kern="0" dirty="0">
              <a:solidFill>
                <a:schemeClr val="accent3">
                  <a:lumMod val="20000"/>
                  <a:lumOff val="80000"/>
                </a:schemeClr>
              </a:solidFill>
              <a:ea typeface="微软雅黑" charset="0"/>
            </a:endParaRPr>
          </a:p>
        </p:txBody>
      </p:sp>
      <p:cxnSp>
        <p:nvCxnSpPr>
          <p:cNvPr id="28" name="肘形连接符 27"/>
          <p:cNvCxnSpPr>
            <a:stCxn id="14" idx="4"/>
            <a:endCxn id="18" idx="1"/>
          </p:cNvCxnSpPr>
          <p:nvPr/>
        </p:nvCxnSpPr>
        <p:spPr>
          <a:xfrm rot="16200000" flipH="1">
            <a:off x="6314695" y="756324"/>
            <a:ext cx="223932" cy="3175878"/>
          </a:xfrm>
          <a:prstGeom prst="bentConnector2">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肘形连接符 30"/>
          <p:cNvCxnSpPr>
            <a:stCxn id="12" idx="4"/>
            <a:endCxn id="23" idx="1"/>
          </p:cNvCxnSpPr>
          <p:nvPr/>
        </p:nvCxnSpPr>
        <p:spPr>
          <a:xfrm rot="16200000" flipH="1">
            <a:off x="3458405" y="2402121"/>
            <a:ext cx="858838" cy="1478779"/>
          </a:xfrm>
          <a:prstGeom prst="bentConnector2">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3" name="肘形连接符 32"/>
          <p:cNvCxnSpPr>
            <a:stCxn id="10" idx="4"/>
            <a:endCxn id="26" idx="0"/>
          </p:cNvCxnSpPr>
          <p:nvPr/>
        </p:nvCxnSpPr>
        <p:spPr>
          <a:xfrm rot="16200000" flipH="1">
            <a:off x="1647428" y="3628482"/>
            <a:ext cx="996824" cy="841613"/>
          </a:xfrm>
          <a:prstGeom prst="bentConnector3">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4887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3180768" cy="1035532"/>
            <a:chOff x="1139205" y="908154"/>
            <a:chExt cx="3180768"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2</a:t>
              </a:r>
              <a:endParaRPr kumimoji="1" lang="zh-CN" altLang="en-US" sz="5400" b="1" dirty="0">
                <a:solidFill>
                  <a:schemeClr val="accent3">
                    <a:lumMod val="20000"/>
                    <a:lumOff val="80000"/>
                  </a:schemeClr>
                </a:solidFill>
              </a:endParaRPr>
            </a:p>
          </p:txBody>
        </p:sp>
        <p:sp>
          <p:nvSpPr>
            <p:cNvPr id="4" name="文本框 3"/>
            <p:cNvSpPr txBox="1"/>
            <p:nvPr/>
          </p:nvSpPr>
          <p:spPr>
            <a:xfrm>
              <a:off x="2493832" y="1183305"/>
              <a:ext cx="1826141" cy="584775"/>
            </a:xfrm>
            <a:prstGeom prst="rect">
              <a:avLst/>
            </a:prstGeom>
            <a:noFill/>
          </p:spPr>
          <p:txBody>
            <a:bodyPr wrap="none" rtlCol="0">
              <a:spAutoFit/>
            </a:bodyPr>
            <a:lstStyle/>
            <a:p>
              <a:pPr defTabSz="609585"/>
              <a:r>
                <a:rPr kumimoji="1" lang="zh-CN" altLang="en-US" sz="3200" b="1" kern="0" dirty="0">
                  <a:blipFill dpi="0" rotWithShape="1">
                    <a:blip r:embed="rId2"/>
                    <a:srcRect/>
                    <a:stretch>
                      <a:fillRect/>
                    </a:stretch>
                  </a:blipFill>
                  <a:ea typeface="微软雅黑" charset="0"/>
                </a:rPr>
                <a:t>电路设计</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sp>
        <p:nvSpPr>
          <p:cNvPr id="8" name="矩形 7"/>
          <p:cNvSpPr/>
          <p:nvPr/>
        </p:nvSpPr>
        <p:spPr>
          <a:xfrm>
            <a:off x="1020760" y="2198770"/>
            <a:ext cx="3130985" cy="524439"/>
          </a:xfrm>
          <a:prstGeom prst="rect">
            <a:avLst/>
          </a:prstGeom>
          <a:blipFill>
            <a:blip r:embed="rId2"/>
            <a:stretch>
              <a:fillRect/>
            </a:stretch>
          </a:blipFill>
        </p:spPr>
        <p:txBody>
          <a:bodyPr wrap="none">
            <a:spAutoFit/>
          </a:bodyPr>
          <a:lstStyle/>
          <a:p>
            <a:pPr defTabSz="1219170">
              <a:lnSpc>
                <a:spcPct val="130000"/>
              </a:lnSpc>
              <a:defRPr/>
            </a:pPr>
            <a:r>
              <a:rPr lang="en-US" altLang="zh-CN" sz="2400" b="1" kern="0" dirty="0" err="1">
                <a:solidFill>
                  <a:schemeClr val="accent3">
                    <a:lumMod val="20000"/>
                    <a:lumOff val="80000"/>
                  </a:schemeClr>
                </a:solidFill>
                <a:ea typeface="微软雅黑" charset="0"/>
              </a:rPr>
              <a:t>Altium</a:t>
            </a:r>
            <a:r>
              <a:rPr lang="en-US" altLang="zh-CN" sz="2400" b="1" kern="0" dirty="0">
                <a:solidFill>
                  <a:schemeClr val="accent3">
                    <a:lumMod val="20000"/>
                    <a:lumOff val="80000"/>
                  </a:schemeClr>
                </a:solidFill>
                <a:ea typeface="微软雅黑" charset="0"/>
              </a:rPr>
              <a:t> Designer</a:t>
            </a:r>
            <a:r>
              <a:rPr lang="zh-CN" altLang="en-US" sz="2400" b="1" kern="0" dirty="0">
                <a:solidFill>
                  <a:schemeClr val="accent3">
                    <a:lumMod val="20000"/>
                    <a:lumOff val="80000"/>
                  </a:schemeClr>
                </a:solidFill>
                <a:ea typeface="微软雅黑" charset="0"/>
              </a:rPr>
              <a:t>软件</a:t>
            </a:r>
            <a:endParaRPr lang="en-US" altLang="zh-CN" sz="2400" b="1" kern="0" dirty="0">
              <a:solidFill>
                <a:schemeClr val="accent3">
                  <a:lumMod val="20000"/>
                  <a:lumOff val="80000"/>
                </a:schemeClr>
              </a:solidFill>
              <a:ea typeface="微软雅黑" charset="0"/>
            </a:endParaRPr>
          </a:p>
        </p:txBody>
      </p:sp>
      <p:sp>
        <p:nvSpPr>
          <p:cNvPr id="9" name="矩形 8"/>
          <p:cNvSpPr/>
          <p:nvPr/>
        </p:nvSpPr>
        <p:spPr>
          <a:xfrm>
            <a:off x="944536" y="3269856"/>
            <a:ext cx="3509148" cy="2052870"/>
          </a:xfrm>
          <a:prstGeom prst="rect">
            <a:avLst/>
          </a:prstGeom>
        </p:spPr>
        <p:txBody>
          <a:bodyPr wrap="square" numCol="1" spcCol="360000">
            <a:spAutoFit/>
          </a:bodyPr>
          <a:lstStyle/>
          <a:p>
            <a:pPr defTabSz="609585">
              <a:lnSpc>
                <a:spcPct val="130000"/>
              </a:lnSpc>
            </a:pPr>
            <a:r>
              <a:rPr lang="en-US" altLang="zh-CN" sz="1400" b="1" dirty="0" err="1">
                <a:blipFill dpi="0" rotWithShape="1">
                  <a:blip r:embed="rId2"/>
                  <a:srcRect/>
                  <a:stretch>
                    <a:fillRect/>
                  </a:stretch>
                </a:blipFill>
                <a:latin typeface="微软雅黑" charset="0"/>
                <a:ea typeface="微软雅黑" charset="0"/>
              </a:rPr>
              <a:t>Altium</a:t>
            </a:r>
            <a:r>
              <a:rPr lang="en-US" altLang="zh-CN" sz="1400" b="1" dirty="0">
                <a:blipFill dpi="0" rotWithShape="1">
                  <a:blip r:embed="rId2"/>
                  <a:srcRect/>
                  <a:stretch>
                    <a:fillRect/>
                  </a:stretch>
                </a:blipFill>
                <a:latin typeface="微软雅黑" charset="0"/>
                <a:ea typeface="微软雅黑" charset="0"/>
              </a:rPr>
              <a:t> Designer </a:t>
            </a:r>
            <a:r>
              <a:rPr lang="zh-CN" altLang="en-US" sz="1400" b="1" dirty="0">
                <a:blipFill dpi="0" rotWithShape="1">
                  <a:blip r:embed="rId2"/>
                  <a:srcRect/>
                  <a:stretch>
                    <a:fillRect/>
                  </a:stretch>
                </a:blipFill>
                <a:latin typeface="微软雅黑" charset="0"/>
                <a:ea typeface="微软雅黑" charset="0"/>
              </a:rPr>
              <a:t>是原</a:t>
            </a:r>
            <a:r>
              <a:rPr lang="en-US" altLang="zh-CN" sz="1400" b="1" dirty="0" err="1">
                <a:blipFill dpi="0" rotWithShape="1">
                  <a:blip r:embed="rId2"/>
                  <a:srcRect/>
                  <a:stretch>
                    <a:fillRect/>
                  </a:stretch>
                </a:blipFill>
                <a:latin typeface="微软雅黑" charset="0"/>
                <a:ea typeface="微软雅黑" charset="0"/>
              </a:rPr>
              <a:t>Protel</a:t>
            </a:r>
            <a:r>
              <a:rPr lang="zh-CN" altLang="en-US" sz="1400" b="1" dirty="0">
                <a:blipFill dpi="0" rotWithShape="1">
                  <a:blip r:embed="rId2"/>
                  <a:srcRect/>
                  <a:stretch>
                    <a:fillRect/>
                  </a:stretch>
                </a:blipFill>
                <a:latin typeface="微软雅黑" charset="0"/>
                <a:ea typeface="微软雅黑" charset="0"/>
              </a:rPr>
              <a:t>软件开发商</a:t>
            </a:r>
            <a:r>
              <a:rPr lang="en-US" altLang="zh-CN" sz="1400" b="1" dirty="0" err="1">
                <a:blipFill dpi="0" rotWithShape="1">
                  <a:blip r:embed="rId2"/>
                  <a:srcRect/>
                  <a:stretch>
                    <a:fillRect/>
                  </a:stretch>
                </a:blipFill>
                <a:latin typeface="微软雅黑" charset="0"/>
                <a:ea typeface="微软雅黑" charset="0"/>
              </a:rPr>
              <a:t>Altium</a:t>
            </a:r>
            <a:r>
              <a:rPr lang="zh-CN" altLang="en-US" sz="1400" b="1" dirty="0">
                <a:blipFill dpi="0" rotWithShape="1">
                  <a:blip r:embed="rId2"/>
                  <a:srcRect/>
                  <a:stretch>
                    <a:fillRect/>
                  </a:stretch>
                </a:blipFill>
                <a:latin typeface="微软雅黑" charset="0"/>
                <a:ea typeface="微软雅黑" charset="0"/>
              </a:rPr>
              <a:t>公司推出的一体化的电子产品开发系统。这套软件通过把原理图设计、电路仿真、</a:t>
            </a:r>
            <a:r>
              <a:rPr lang="en-US" altLang="zh-CN" sz="1400" b="1" dirty="0">
                <a:blipFill dpi="0" rotWithShape="1">
                  <a:blip r:embed="rId2"/>
                  <a:srcRect/>
                  <a:stretch>
                    <a:fillRect/>
                  </a:stretch>
                </a:blipFill>
                <a:latin typeface="微软雅黑" charset="0"/>
                <a:ea typeface="微软雅黑" charset="0"/>
              </a:rPr>
              <a:t>PCB</a:t>
            </a:r>
            <a:r>
              <a:rPr lang="zh-CN" altLang="en-US" sz="1400" b="1" dirty="0">
                <a:blipFill dpi="0" rotWithShape="1">
                  <a:blip r:embed="rId2"/>
                  <a:srcRect/>
                  <a:stretch>
                    <a:fillRect/>
                  </a:stretch>
                </a:blipFill>
                <a:latin typeface="微软雅黑" charset="0"/>
                <a:ea typeface="微软雅黑" charset="0"/>
              </a:rPr>
              <a:t>绘制编辑、拓扑逻辑自动布线、信号完整性分析和设计输出等技术的完美融合，为设计者提供了全新的设计解决方案。</a:t>
            </a:r>
          </a:p>
        </p:txBody>
      </p:sp>
      <p:pic>
        <p:nvPicPr>
          <p:cNvPr id="1027" name="图片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5623" y="790575"/>
            <a:ext cx="7436377" cy="5353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17396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3180768" cy="1035532"/>
            <a:chOff x="1139205" y="908154"/>
            <a:chExt cx="3180768"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2</a:t>
              </a:r>
              <a:endParaRPr kumimoji="1" lang="zh-CN" altLang="en-US" sz="5400" b="1" dirty="0">
                <a:solidFill>
                  <a:schemeClr val="accent3">
                    <a:lumMod val="20000"/>
                    <a:lumOff val="80000"/>
                  </a:schemeClr>
                </a:solidFill>
              </a:endParaRPr>
            </a:p>
          </p:txBody>
        </p:sp>
        <p:sp>
          <p:nvSpPr>
            <p:cNvPr id="4" name="文本框 3"/>
            <p:cNvSpPr txBox="1"/>
            <p:nvPr/>
          </p:nvSpPr>
          <p:spPr>
            <a:xfrm>
              <a:off x="2493832" y="1183305"/>
              <a:ext cx="1826141" cy="584775"/>
            </a:xfrm>
            <a:prstGeom prst="rect">
              <a:avLst/>
            </a:prstGeom>
            <a:noFill/>
          </p:spPr>
          <p:txBody>
            <a:bodyPr wrap="none" rtlCol="0">
              <a:spAutoFit/>
            </a:bodyPr>
            <a:lstStyle/>
            <a:p>
              <a:pPr defTabSz="609585"/>
              <a:r>
                <a:rPr kumimoji="1" lang="zh-CN" altLang="en-US" sz="3200" b="1" kern="0" dirty="0">
                  <a:blipFill dpi="0" rotWithShape="1">
                    <a:blip r:embed="rId2"/>
                    <a:srcRect/>
                    <a:stretch>
                      <a:fillRect/>
                    </a:stretch>
                  </a:blipFill>
                  <a:ea typeface="微软雅黑" charset="0"/>
                </a:rPr>
                <a:t>电路设计</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sp>
        <p:nvSpPr>
          <p:cNvPr id="9" name="矩形 8"/>
          <p:cNvSpPr/>
          <p:nvPr/>
        </p:nvSpPr>
        <p:spPr>
          <a:xfrm>
            <a:off x="501188" y="1700724"/>
            <a:ext cx="3895320" cy="3733330"/>
          </a:xfrm>
          <a:prstGeom prst="rect">
            <a:avLst/>
          </a:prstGeom>
        </p:spPr>
        <p:txBody>
          <a:bodyPr wrap="square" numCol="1" spcCol="360000">
            <a:spAutoFit/>
          </a:bodyPr>
          <a:lstStyle/>
          <a:p>
            <a:pPr defTabSz="609585">
              <a:lnSpc>
                <a:spcPct val="130000"/>
              </a:lnSpc>
            </a:pPr>
            <a:r>
              <a:rPr lang="en-US" altLang="zh-CN" sz="1400" b="1" dirty="0">
                <a:blipFill dpi="0" rotWithShape="1">
                  <a:blip r:embed="rId2"/>
                  <a:srcRect/>
                  <a:stretch>
                    <a:fillRect/>
                  </a:stretch>
                </a:blipFill>
                <a:latin typeface="微软雅黑" charset="0"/>
                <a:ea typeface="微软雅黑" charset="0"/>
              </a:rPr>
              <a:t>P0.0-P0.7</a:t>
            </a:r>
            <a:r>
              <a:rPr lang="zh-CN" altLang="en-US" sz="1400" b="1" dirty="0">
                <a:blipFill dpi="0" rotWithShape="1">
                  <a:blip r:embed="rId2"/>
                  <a:srcRect/>
                  <a:stretch>
                    <a:fillRect/>
                  </a:stretch>
                </a:blipFill>
                <a:latin typeface="微软雅黑" charset="0"/>
                <a:ea typeface="微软雅黑" charset="0"/>
              </a:rPr>
              <a:t>用来驱动数码管</a:t>
            </a:r>
            <a:r>
              <a:rPr lang="en-US" altLang="zh-CN" sz="1400" b="1" dirty="0">
                <a:blipFill dpi="0" rotWithShape="1">
                  <a:blip r:embed="rId2"/>
                  <a:srcRect/>
                  <a:stretch>
                    <a:fillRect/>
                  </a:stretch>
                </a:blipFill>
                <a:latin typeface="微软雅黑" charset="0"/>
                <a:ea typeface="微软雅黑" charset="0"/>
              </a:rPr>
              <a:t>a-h</a:t>
            </a:r>
            <a:r>
              <a:rPr lang="zh-CN" altLang="en-US" sz="1400" b="1" dirty="0">
                <a:blipFill dpi="0" rotWithShape="1">
                  <a:blip r:embed="rId2"/>
                  <a:srcRect/>
                  <a:stretch>
                    <a:fillRect/>
                  </a:stretch>
                </a:blipFill>
                <a:latin typeface="微软雅黑" charset="0"/>
                <a:ea typeface="微软雅黑" charset="0"/>
              </a:rPr>
              <a:t>的显示，采用共阳极显示。</a:t>
            </a:r>
          </a:p>
          <a:p>
            <a:pPr defTabSz="609585">
              <a:lnSpc>
                <a:spcPct val="130000"/>
              </a:lnSpc>
            </a:pPr>
            <a:r>
              <a:rPr lang="en-US" altLang="zh-CN" sz="1400" b="1" dirty="0">
                <a:blipFill dpi="0" rotWithShape="1">
                  <a:blip r:embed="rId2"/>
                  <a:srcRect/>
                  <a:stretch>
                    <a:fillRect/>
                  </a:stretch>
                </a:blipFill>
                <a:latin typeface="微软雅黑" charset="0"/>
                <a:ea typeface="微软雅黑" charset="0"/>
              </a:rPr>
              <a:t>P1.0-P1.7</a:t>
            </a:r>
            <a:r>
              <a:rPr lang="zh-CN" altLang="en-US" sz="1400" b="1" dirty="0">
                <a:blipFill dpi="0" rotWithShape="1">
                  <a:blip r:embed="rId2"/>
                  <a:srcRect/>
                  <a:stretch>
                    <a:fillRect/>
                  </a:stretch>
                </a:blipFill>
                <a:latin typeface="微软雅黑" charset="0"/>
                <a:ea typeface="微软雅黑" charset="0"/>
              </a:rPr>
              <a:t>口与温度传感器</a:t>
            </a:r>
            <a:r>
              <a:rPr lang="en-US" altLang="zh-CN" sz="1400" b="1" dirty="0">
                <a:blipFill dpi="0" rotWithShape="1">
                  <a:blip r:embed="rId2"/>
                  <a:srcRect/>
                  <a:stretch>
                    <a:fillRect/>
                  </a:stretch>
                </a:blipFill>
                <a:latin typeface="微软雅黑" charset="0"/>
                <a:ea typeface="微软雅黑" charset="0"/>
              </a:rPr>
              <a:t>DS18B20</a:t>
            </a:r>
            <a:r>
              <a:rPr lang="zh-CN" altLang="en-US" sz="1400" b="1" dirty="0">
                <a:blipFill dpi="0" rotWithShape="1">
                  <a:blip r:embed="rId2"/>
                  <a:srcRect/>
                  <a:stretch>
                    <a:fillRect/>
                  </a:stretch>
                </a:blipFill>
                <a:latin typeface="微软雅黑" charset="0"/>
                <a:ea typeface="微软雅黑" charset="0"/>
              </a:rPr>
              <a:t>进行连接，完成数据收发功能；</a:t>
            </a:r>
          </a:p>
          <a:p>
            <a:pPr defTabSz="609585">
              <a:lnSpc>
                <a:spcPct val="130000"/>
              </a:lnSpc>
            </a:pPr>
            <a:r>
              <a:rPr lang="en-US" altLang="zh-CN" sz="1400" b="1" dirty="0">
                <a:blipFill dpi="0" rotWithShape="1">
                  <a:blip r:embed="rId2"/>
                  <a:srcRect/>
                  <a:stretch>
                    <a:fillRect/>
                  </a:stretch>
                </a:blipFill>
                <a:latin typeface="微软雅黑" charset="0"/>
                <a:ea typeface="微软雅黑" charset="0"/>
              </a:rPr>
              <a:t>P2.4-P2.7</a:t>
            </a:r>
            <a:r>
              <a:rPr lang="zh-CN" altLang="en-US" sz="1400" b="1" dirty="0">
                <a:blipFill dpi="0" rotWithShape="1">
                  <a:blip r:embed="rId2"/>
                  <a:srcRect/>
                  <a:stretch>
                    <a:fillRect/>
                  </a:stretch>
                </a:blipFill>
                <a:latin typeface="微软雅黑" charset="0"/>
                <a:ea typeface="微软雅黑" charset="0"/>
              </a:rPr>
              <a:t>用来对数码管中的四位显示进行选择。</a:t>
            </a:r>
          </a:p>
          <a:p>
            <a:pPr defTabSz="609585">
              <a:lnSpc>
                <a:spcPct val="130000"/>
              </a:lnSpc>
            </a:pPr>
            <a:r>
              <a:rPr lang="en-US" altLang="zh-CN" sz="1400" b="1" dirty="0">
                <a:blipFill dpi="0" rotWithShape="1">
                  <a:blip r:embed="rId2"/>
                  <a:srcRect/>
                  <a:stretch>
                    <a:fillRect/>
                  </a:stretch>
                </a:blipFill>
                <a:latin typeface="微软雅黑" charset="0"/>
                <a:ea typeface="微软雅黑" charset="0"/>
              </a:rPr>
              <a:t>P2.0-P2.3 </a:t>
            </a:r>
            <a:r>
              <a:rPr lang="zh-CN" altLang="en-US" sz="1400" b="1" dirty="0">
                <a:blipFill dpi="0" rotWithShape="1">
                  <a:blip r:embed="rId2"/>
                  <a:srcRect/>
                  <a:stretch>
                    <a:fillRect/>
                  </a:stretch>
                </a:blipFill>
                <a:latin typeface="微软雅黑" charset="0"/>
                <a:ea typeface="微软雅黑" charset="0"/>
              </a:rPr>
              <a:t>备用。</a:t>
            </a:r>
          </a:p>
          <a:p>
            <a:pPr defTabSz="609585">
              <a:lnSpc>
                <a:spcPct val="130000"/>
              </a:lnSpc>
            </a:pPr>
            <a:r>
              <a:rPr lang="en-US" altLang="zh-CN" sz="1400" b="1" dirty="0">
                <a:blipFill dpi="0" rotWithShape="1">
                  <a:blip r:embed="rId2"/>
                  <a:srcRect/>
                  <a:stretch>
                    <a:fillRect/>
                  </a:stretch>
                </a:blipFill>
                <a:latin typeface="微软雅黑" charset="0"/>
                <a:ea typeface="微软雅黑" charset="0"/>
              </a:rPr>
              <a:t>P0</a:t>
            </a:r>
            <a:r>
              <a:rPr lang="zh-CN" altLang="en-US" sz="1400" b="1" dirty="0">
                <a:blipFill dpi="0" rotWithShape="1">
                  <a:blip r:embed="rId2"/>
                  <a:srcRect/>
                  <a:stretch>
                    <a:fillRect/>
                  </a:stretch>
                </a:blipFill>
                <a:latin typeface="微软雅黑" charset="0"/>
                <a:ea typeface="微软雅黑" charset="0"/>
              </a:rPr>
              <a:t>和</a:t>
            </a:r>
            <a:r>
              <a:rPr lang="en-US" altLang="zh-CN" sz="1400" b="1" dirty="0">
                <a:blipFill dpi="0" rotWithShape="1">
                  <a:blip r:embed="rId2"/>
                  <a:srcRect/>
                  <a:stretch>
                    <a:fillRect/>
                  </a:stretch>
                </a:blipFill>
                <a:latin typeface="微软雅黑" charset="0"/>
                <a:ea typeface="微软雅黑" charset="0"/>
              </a:rPr>
              <a:t>P2</a:t>
            </a:r>
            <a:r>
              <a:rPr lang="zh-CN" altLang="en-US" sz="1400" b="1" dirty="0">
                <a:blipFill dpi="0" rotWithShape="1">
                  <a:blip r:embed="rId2"/>
                  <a:srcRect/>
                  <a:stretch>
                    <a:fillRect/>
                  </a:stretch>
                </a:blipFill>
                <a:latin typeface="微软雅黑" charset="0"/>
                <a:ea typeface="微软雅黑" charset="0"/>
              </a:rPr>
              <a:t>口分配给显示模块数码管的段选和位选。</a:t>
            </a:r>
          </a:p>
          <a:p>
            <a:pPr defTabSz="609585">
              <a:lnSpc>
                <a:spcPct val="130000"/>
              </a:lnSpc>
            </a:pPr>
            <a:r>
              <a:rPr lang="en-US" altLang="zh-CN" sz="1400" b="1" dirty="0">
                <a:blipFill dpi="0" rotWithShape="1">
                  <a:blip r:embed="rId2"/>
                  <a:srcRect/>
                  <a:stretch>
                    <a:fillRect/>
                  </a:stretch>
                </a:blipFill>
                <a:latin typeface="微软雅黑" charset="0"/>
                <a:ea typeface="微软雅黑" charset="0"/>
              </a:rPr>
              <a:t>P3.0</a:t>
            </a:r>
            <a:r>
              <a:rPr lang="zh-CN" altLang="en-US" sz="1400" b="1" dirty="0">
                <a:blipFill dpi="0" rotWithShape="1">
                  <a:blip r:embed="rId2"/>
                  <a:srcRect/>
                  <a:stretch>
                    <a:fillRect/>
                  </a:stretch>
                </a:blipFill>
                <a:latin typeface="微软雅黑" charset="0"/>
                <a:ea typeface="微软雅黑" charset="0"/>
              </a:rPr>
              <a:t>与</a:t>
            </a:r>
            <a:r>
              <a:rPr lang="en-US" altLang="zh-CN" sz="1400" b="1" dirty="0">
                <a:blipFill dpi="0" rotWithShape="1">
                  <a:blip r:embed="rId2"/>
                  <a:srcRect/>
                  <a:stretch>
                    <a:fillRect/>
                  </a:stretch>
                </a:blipFill>
                <a:latin typeface="微软雅黑" charset="0"/>
                <a:ea typeface="微软雅黑" charset="0"/>
              </a:rPr>
              <a:t>P3.1</a:t>
            </a:r>
            <a:r>
              <a:rPr lang="zh-CN" altLang="en-US" sz="1400" b="1" dirty="0">
                <a:blipFill dpi="0" rotWithShape="1">
                  <a:blip r:embed="rId2"/>
                  <a:srcRect/>
                  <a:stretch>
                    <a:fillRect/>
                  </a:stretch>
                </a:blipFill>
                <a:latin typeface="微软雅黑" charset="0"/>
                <a:ea typeface="微软雅黑" charset="0"/>
              </a:rPr>
              <a:t>口用作第二功能即串口数据收发；</a:t>
            </a:r>
          </a:p>
          <a:p>
            <a:pPr defTabSz="609585">
              <a:lnSpc>
                <a:spcPct val="130000"/>
              </a:lnSpc>
            </a:pPr>
            <a:r>
              <a:rPr lang="en-US" altLang="zh-CN" sz="1400" b="1" dirty="0">
                <a:blipFill dpi="0" rotWithShape="1">
                  <a:blip r:embed="rId2"/>
                  <a:srcRect/>
                  <a:stretch>
                    <a:fillRect/>
                  </a:stretch>
                </a:blipFill>
                <a:latin typeface="微软雅黑" charset="0"/>
                <a:ea typeface="微软雅黑" charset="0"/>
              </a:rPr>
              <a:t>RST</a:t>
            </a:r>
            <a:r>
              <a:rPr lang="zh-CN" altLang="en-US" sz="1400" b="1" dirty="0">
                <a:blipFill dpi="0" rotWithShape="1">
                  <a:blip r:embed="rId2"/>
                  <a:srcRect/>
                  <a:stretch>
                    <a:fillRect/>
                  </a:stretch>
                </a:blipFill>
                <a:latin typeface="微软雅黑" charset="0"/>
                <a:ea typeface="微软雅黑" charset="0"/>
              </a:rPr>
              <a:t>：复位输入当振荡器工作时，</a:t>
            </a:r>
            <a:r>
              <a:rPr lang="en-US" altLang="zh-CN" sz="1400" b="1" dirty="0">
                <a:blipFill dpi="0" rotWithShape="1">
                  <a:blip r:embed="rId2"/>
                  <a:srcRect/>
                  <a:stretch>
                    <a:fillRect/>
                  </a:stretch>
                </a:blipFill>
                <a:latin typeface="微软雅黑" charset="0"/>
                <a:ea typeface="微软雅黑" charset="0"/>
              </a:rPr>
              <a:t>RST</a:t>
            </a:r>
            <a:r>
              <a:rPr lang="zh-CN" altLang="en-US" sz="1400" b="1" dirty="0">
                <a:blipFill dpi="0" rotWithShape="1">
                  <a:blip r:embed="rId2"/>
                  <a:srcRect/>
                  <a:stretch>
                    <a:fillRect/>
                  </a:stretch>
                </a:blipFill>
                <a:latin typeface="微软雅黑" charset="0"/>
                <a:ea typeface="微软雅黑" charset="0"/>
              </a:rPr>
              <a:t>引脚出现两个机器周期以上高电平将使单片机复位。</a:t>
            </a:r>
          </a:p>
          <a:p>
            <a:pPr defTabSz="609585">
              <a:lnSpc>
                <a:spcPct val="130000"/>
              </a:lnSpc>
            </a:pPr>
            <a:r>
              <a:rPr lang="en-US" altLang="zh-CN" sz="1400" b="1" dirty="0">
                <a:blipFill dpi="0" rotWithShape="1">
                  <a:blip r:embed="rId2"/>
                  <a:srcRect/>
                  <a:stretch>
                    <a:fillRect/>
                  </a:stretch>
                </a:blipFill>
                <a:latin typeface="微软雅黑" charset="0"/>
                <a:ea typeface="微软雅黑" charset="0"/>
              </a:rPr>
              <a:t>XTAL1:</a:t>
            </a:r>
            <a:r>
              <a:rPr lang="zh-CN" altLang="en-US" sz="1400" b="1" dirty="0">
                <a:blipFill dpi="0" rotWithShape="1">
                  <a:blip r:embed="rId2"/>
                  <a:srcRect/>
                  <a:stretch>
                    <a:fillRect/>
                  </a:stretch>
                </a:blipFill>
                <a:latin typeface="微软雅黑" charset="0"/>
                <a:ea typeface="微软雅黑" charset="0"/>
              </a:rPr>
              <a:t>振荡器反相放大器及内部时钟发生器的输入端。</a:t>
            </a:r>
          </a:p>
          <a:p>
            <a:pPr defTabSz="609585">
              <a:lnSpc>
                <a:spcPct val="130000"/>
              </a:lnSpc>
            </a:pPr>
            <a:r>
              <a:rPr lang="en-US" altLang="zh-CN" sz="1400" b="1" dirty="0">
                <a:blipFill dpi="0" rotWithShape="1">
                  <a:blip r:embed="rId2"/>
                  <a:srcRect/>
                  <a:stretch>
                    <a:fillRect/>
                  </a:stretch>
                </a:blipFill>
                <a:latin typeface="微软雅黑" charset="0"/>
                <a:ea typeface="微软雅黑" charset="0"/>
              </a:rPr>
              <a:t>XTAL2 :</a:t>
            </a:r>
            <a:r>
              <a:rPr lang="zh-CN" altLang="en-US" sz="1400" b="1" dirty="0">
                <a:blipFill dpi="0" rotWithShape="1">
                  <a:blip r:embed="rId2"/>
                  <a:srcRect/>
                  <a:stretch>
                    <a:fillRect/>
                  </a:stretch>
                </a:blipFill>
                <a:latin typeface="微软雅黑" charset="0"/>
                <a:ea typeface="微软雅黑" charset="0"/>
              </a:rPr>
              <a:t>振荡器反相放大器的输出端。</a:t>
            </a:r>
          </a:p>
        </p:txBody>
      </p:sp>
      <p:pic>
        <p:nvPicPr>
          <p:cNvPr id="2050" name="图片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3030" y="1007467"/>
            <a:ext cx="7006419" cy="4823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27348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3180768" cy="1035532"/>
            <a:chOff x="1139205" y="908154"/>
            <a:chExt cx="3180768"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2</a:t>
              </a:r>
              <a:endParaRPr kumimoji="1" lang="zh-CN" altLang="en-US" sz="5400" b="1" dirty="0">
                <a:solidFill>
                  <a:schemeClr val="accent3">
                    <a:lumMod val="20000"/>
                    <a:lumOff val="80000"/>
                  </a:schemeClr>
                </a:solidFill>
              </a:endParaRPr>
            </a:p>
          </p:txBody>
        </p:sp>
        <p:sp>
          <p:nvSpPr>
            <p:cNvPr id="4" name="文本框 3"/>
            <p:cNvSpPr txBox="1"/>
            <p:nvPr/>
          </p:nvSpPr>
          <p:spPr>
            <a:xfrm>
              <a:off x="2493832" y="1183305"/>
              <a:ext cx="1826141" cy="584775"/>
            </a:xfrm>
            <a:prstGeom prst="rect">
              <a:avLst/>
            </a:prstGeom>
            <a:noFill/>
          </p:spPr>
          <p:txBody>
            <a:bodyPr wrap="none" rtlCol="0">
              <a:spAutoFit/>
            </a:bodyPr>
            <a:lstStyle/>
            <a:p>
              <a:pPr defTabSz="609585"/>
              <a:r>
                <a:rPr kumimoji="1" lang="zh-CN" altLang="en-US" sz="3200" b="1" kern="0" dirty="0">
                  <a:blipFill dpi="0" rotWithShape="1">
                    <a:blip r:embed="rId2"/>
                    <a:srcRect/>
                    <a:stretch>
                      <a:fillRect/>
                    </a:stretch>
                  </a:blipFill>
                  <a:ea typeface="微软雅黑" charset="0"/>
                </a:rPr>
                <a:t>电路设计</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sp>
        <p:nvSpPr>
          <p:cNvPr id="9" name="矩形 8"/>
          <p:cNvSpPr/>
          <p:nvPr/>
        </p:nvSpPr>
        <p:spPr>
          <a:xfrm>
            <a:off x="512346" y="1853087"/>
            <a:ext cx="3895320" cy="381258"/>
          </a:xfrm>
          <a:prstGeom prst="rect">
            <a:avLst/>
          </a:prstGeom>
        </p:spPr>
        <p:txBody>
          <a:bodyPr wrap="square" numCol="1" spcCol="360000">
            <a:spAutoFit/>
          </a:bodyPr>
          <a:lstStyle/>
          <a:p>
            <a:pPr algn="ctr" defTabSz="609585">
              <a:lnSpc>
                <a:spcPct val="130000"/>
              </a:lnSpc>
            </a:pPr>
            <a:r>
              <a:rPr lang="zh-CN" altLang="en-US" sz="1600" b="1" dirty="0">
                <a:blipFill dpi="0" rotWithShape="1">
                  <a:blip r:embed="rId2"/>
                  <a:srcRect/>
                  <a:stretch>
                    <a:fillRect/>
                  </a:stretch>
                </a:blipFill>
                <a:latin typeface="微软雅黑" charset="0"/>
                <a:ea typeface="微软雅黑" charset="0"/>
              </a:rPr>
              <a:t>由于数码管采用的是共阳极</a:t>
            </a:r>
          </a:p>
        </p:txBody>
      </p:sp>
      <p:pic>
        <p:nvPicPr>
          <p:cNvPr id="3074" name="图片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5603" y="1165016"/>
            <a:ext cx="7323878" cy="426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7"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8620" y="2562199"/>
            <a:ext cx="3667637" cy="1076475"/>
          </a:xfrm>
          <a:prstGeom prst="rect">
            <a:avLst/>
          </a:prstGeom>
        </p:spPr>
      </p:pic>
      <p:graphicFrame>
        <p:nvGraphicFramePr>
          <p:cNvPr id="10" name="表格 9"/>
          <p:cNvGraphicFramePr>
            <a:graphicFrameLocks noGrp="1"/>
          </p:cNvGraphicFramePr>
          <p:nvPr>
            <p:extLst>
              <p:ext uri="{D42A27DB-BD31-4B8C-83A1-F6EECF244321}">
                <p14:modId xmlns:p14="http://schemas.microsoft.com/office/powerpoint/2010/main" val="101057060"/>
              </p:ext>
            </p:extLst>
          </p:nvPr>
        </p:nvGraphicFramePr>
        <p:xfrm>
          <a:off x="1064308" y="4418217"/>
          <a:ext cx="3236260" cy="1010920"/>
        </p:xfrm>
        <a:graphic>
          <a:graphicData uri="http://schemas.openxmlformats.org/drawingml/2006/table">
            <a:tbl>
              <a:tblPr firstRow="1" bandRow="1">
                <a:tableStyleId>{93296810-A885-4BE3-A3E7-6D5BEEA58F35}</a:tableStyleId>
              </a:tblPr>
              <a:tblGrid>
                <a:gridCol w="968188">
                  <a:extLst>
                    <a:ext uri="{9D8B030D-6E8A-4147-A177-3AD203B41FA5}">
                      <a16:colId xmlns:a16="http://schemas.microsoft.com/office/drawing/2014/main" val="20000"/>
                    </a:ext>
                  </a:extLst>
                </a:gridCol>
                <a:gridCol w="739589">
                  <a:extLst>
                    <a:ext uri="{9D8B030D-6E8A-4147-A177-3AD203B41FA5}">
                      <a16:colId xmlns:a16="http://schemas.microsoft.com/office/drawing/2014/main" val="20001"/>
                    </a:ext>
                  </a:extLst>
                </a:gridCol>
                <a:gridCol w="719418">
                  <a:extLst>
                    <a:ext uri="{9D8B030D-6E8A-4147-A177-3AD203B41FA5}">
                      <a16:colId xmlns:a16="http://schemas.microsoft.com/office/drawing/2014/main" val="20002"/>
                    </a:ext>
                  </a:extLst>
                </a:gridCol>
                <a:gridCol w="809065">
                  <a:extLst>
                    <a:ext uri="{9D8B030D-6E8A-4147-A177-3AD203B41FA5}">
                      <a16:colId xmlns:a16="http://schemas.microsoft.com/office/drawing/2014/main" val="20003"/>
                    </a:ext>
                  </a:extLst>
                </a:gridCol>
              </a:tblGrid>
              <a:tr h="370840">
                <a:tc>
                  <a:txBody>
                    <a:bodyPr/>
                    <a:lstStyle/>
                    <a:p>
                      <a:pPr algn="ctr"/>
                      <a:r>
                        <a:rPr lang="en-US" altLang="zh-CN" dirty="0"/>
                        <a:t>V1</a:t>
                      </a:r>
                      <a:endParaRPr lang="zh-CN" altLang="en-US" dirty="0"/>
                    </a:p>
                  </a:txBody>
                  <a:tcPr/>
                </a:tc>
                <a:tc>
                  <a:txBody>
                    <a:bodyPr/>
                    <a:lstStyle/>
                    <a:p>
                      <a:pPr algn="ctr"/>
                      <a:r>
                        <a:rPr lang="en-US" altLang="zh-CN" dirty="0"/>
                        <a:t>V2</a:t>
                      </a:r>
                      <a:endParaRPr lang="zh-CN" altLang="en-US" dirty="0"/>
                    </a:p>
                  </a:txBody>
                  <a:tcPr/>
                </a:tc>
                <a:tc>
                  <a:txBody>
                    <a:bodyPr/>
                    <a:lstStyle/>
                    <a:p>
                      <a:pPr algn="ctr"/>
                      <a:r>
                        <a:rPr lang="en-US" altLang="zh-CN" dirty="0"/>
                        <a:t>V3</a:t>
                      </a:r>
                      <a:endParaRPr lang="zh-CN" altLang="en-US" dirty="0"/>
                    </a:p>
                  </a:txBody>
                  <a:tcPr/>
                </a:tc>
                <a:tc>
                  <a:txBody>
                    <a:bodyPr/>
                    <a:lstStyle/>
                    <a:p>
                      <a:pPr algn="ctr"/>
                      <a:r>
                        <a:rPr lang="en-US" altLang="zh-CN" dirty="0"/>
                        <a:t>V4</a:t>
                      </a:r>
                      <a:endParaRPr lang="zh-CN" altLang="en-US" dirty="0"/>
                    </a:p>
                  </a:txBody>
                  <a:tcPr/>
                </a:tc>
                <a:extLst>
                  <a:ext uri="{0D108BD9-81ED-4DB2-BD59-A6C34878D82A}">
                    <a16:rowId xmlns:a16="http://schemas.microsoft.com/office/drawing/2014/main" val="10000"/>
                  </a:ext>
                </a:extLst>
              </a:tr>
              <a:tr h="370840">
                <a:tc>
                  <a:txBody>
                    <a:bodyPr/>
                    <a:lstStyle/>
                    <a:p>
                      <a:pPr algn="ctr"/>
                      <a:r>
                        <a:rPr lang="zh-CN" altLang="en-US" dirty="0"/>
                        <a:t>百位</a:t>
                      </a:r>
                      <a:r>
                        <a:rPr lang="en-US" altLang="zh-CN" dirty="0"/>
                        <a:t>/</a:t>
                      </a:r>
                      <a:r>
                        <a:rPr lang="zh-CN" altLang="en-US" dirty="0"/>
                        <a:t>负号</a:t>
                      </a:r>
                    </a:p>
                  </a:txBody>
                  <a:tcPr/>
                </a:tc>
                <a:tc>
                  <a:txBody>
                    <a:bodyPr/>
                    <a:lstStyle/>
                    <a:p>
                      <a:pPr algn="ctr"/>
                      <a:r>
                        <a:rPr lang="zh-CN" altLang="en-US" dirty="0"/>
                        <a:t>十位</a:t>
                      </a:r>
                    </a:p>
                  </a:txBody>
                  <a:tcPr/>
                </a:tc>
                <a:tc>
                  <a:txBody>
                    <a:bodyPr/>
                    <a:lstStyle/>
                    <a:p>
                      <a:pPr algn="ctr"/>
                      <a:r>
                        <a:rPr lang="zh-CN" altLang="en-US" dirty="0"/>
                        <a:t>个位</a:t>
                      </a:r>
                    </a:p>
                  </a:txBody>
                  <a:tcPr/>
                </a:tc>
                <a:tc>
                  <a:txBody>
                    <a:bodyPr/>
                    <a:lstStyle/>
                    <a:p>
                      <a:pPr algn="ctr"/>
                      <a:r>
                        <a:rPr lang="zh-CN" altLang="en-US" dirty="0"/>
                        <a:t>小数</a:t>
                      </a:r>
                    </a:p>
                  </a:txBody>
                  <a:tcPr/>
                </a:tc>
                <a:extLst>
                  <a:ext uri="{0D108BD9-81ED-4DB2-BD59-A6C34878D82A}">
                    <a16:rowId xmlns:a16="http://schemas.microsoft.com/office/drawing/2014/main" val="10001"/>
                  </a:ext>
                </a:extLst>
              </a:tr>
            </a:tbl>
          </a:graphicData>
        </a:graphic>
      </p:graphicFrame>
      <p:sp>
        <p:nvSpPr>
          <p:cNvPr id="11" name="矩形 10"/>
          <p:cNvSpPr/>
          <p:nvPr/>
        </p:nvSpPr>
        <p:spPr>
          <a:xfrm>
            <a:off x="612766" y="3775899"/>
            <a:ext cx="3895320" cy="381258"/>
          </a:xfrm>
          <a:prstGeom prst="rect">
            <a:avLst/>
          </a:prstGeom>
        </p:spPr>
        <p:txBody>
          <a:bodyPr wrap="square" numCol="1" spcCol="360000">
            <a:spAutoFit/>
          </a:bodyPr>
          <a:lstStyle/>
          <a:p>
            <a:pPr algn="ctr" defTabSz="609585">
              <a:lnSpc>
                <a:spcPct val="130000"/>
              </a:lnSpc>
            </a:pPr>
            <a:r>
              <a:rPr lang="zh-CN" altLang="en-US" sz="1600" b="1" dirty="0">
                <a:blipFill dpi="0" rotWithShape="1">
                  <a:blip r:embed="rId2"/>
                  <a:srcRect/>
                  <a:stretch>
                    <a:fillRect/>
                  </a:stretch>
                </a:blipFill>
                <a:latin typeface="微软雅黑" charset="0"/>
                <a:ea typeface="微软雅黑" charset="0"/>
              </a:rPr>
              <a:t>各个数码管代表含义</a:t>
            </a:r>
            <a:r>
              <a:rPr lang="en-US" altLang="zh-CN" sz="1600" b="1" dirty="0">
                <a:blipFill dpi="0" rotWithShape="1">
                  <a:blip r:embed="rId2"/>
                  <a:srcRect/>
                  <a:stretch>
                    <a:fillRect/>
                  </a:stretch>
                </a:blipFill>
                <a:latin typeface="微软雅黑" charset="0"/>
                <a:ea typeface="微软雅黑" charset="0"/>
              </a:rPr>
              <a:t>(</a:t>
            </a:r>
            <a:r>
              <a:rPr lang="zh-CN" altLang="en-US" sz="1600" b="1" dirty="0">
                <a:blipFill dpi="0" rotWithShape="1">
                  <a:blip r:embed="rId2"/>
                  <a:srcRect/>
                  <a:stretch>
                    <a:fillRect/>
                  </a:stretch>
                </a:blipFill>
                <a:latin typeface="微软雅黑" charset="0"/>
                <a:ea typeface="微软雅黑" charset="0"/>
              </a:rPr>
              <a:t>从左到右</a:t>
            </a:r>
            <a:r>
              <a:rPr lang="en-US" altLang="zh-CN" sz="1600" b="1" dirty="0">
                <a:blipFill dpi="0" rotWithShape="1">
                  <a:blip r:embed="rId2"/>
                  <a:srcRect/>
                  <a:stretch>
                    <a:fillRect/>
                  </a:stretch>
                </a:blipFill>
                <a:latin typeface="微软雅黑" charset="0"/>
                <a:ea typeface="微软雅黑" charset="0"/>
              </a:rPr>
              <a:t>)</a:t>
            </a:r>
            <a:endParaRPr lang="zh-CN" altLang="en-US" sz="1600" b="1" dirty="0">
              <a:blipFill dpi="0" rotWithShape="1">
                <a:blip r:embed="rId2"/>
                <a:srcRect/>
                <a:stretch>
                  <a:fillRect/>
                </a:stretch>
              </a:blipFill>
              <a:latin typeface="微软雅黑" charset="0"/>
              <a:ea typeface="微软雅黑" charset="0"/>
            </a:endParaRPr>
          </a:p>
        </p:txBody>
      </p:sp>
    </p:spTree>
    <p:extLst>
      <p:ext uri="{BB962C8B-B14F-4D97-AF65-F5344CB8AC3E}">
        <p14:creationId xmlns:p14="http://schemas.microsoft.com/office/powerpoint/2010/main" val="2267853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3180768" cy="1035532"/>
            <a:chOff x="1139205" y="908154"/>
            <a:chExt cx="3180768"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2</a:t>
              </a:r>
              <a:endParaRPr kumimoji="1" lang="zh-CN" altLang="en-US" sz="5400" b="1" dirty="0">
                <a:solidFill>
                  <a:schemeClr val="accent3">
                    <a:lumMod val="20000"/>
                    <a:lumOff val="80000"/>
                  </a:schemeClr>
                </a:solidFill>
              </a:endParaRPr>
            </a:p>
          </p:txBody>
        </p:sp>
        <p:sp>
          <p:nvSpPr>
            <p:cNvPr id="4" name="文本框 3"/>
            <p:cNvSpPr txBox="1"/>
            <p:nvPr/>
          </p:nvSpPr>
          <p:spPr>
            <a:xfrm>
              <a:off x="2493832" y="1183305"/>
              <a:ext cx="1826141" cy="584775"/>
            </a:xfrm>
            <a:prstGeom prst="rect">
              <a:avLst/>
            </a:prstGeom>
            <a:noFill/>
          </p:spPr>
          <p:txBody>
            <a:bodyPr wrap="none" rtlCol="0">
              <a:spAutoFit/>
            </a:bodyPr>
            <a:lstStyle/>
            <a:p>
              <a:pPr defTabSz="609585"/>
              <a:r>
                <a:rPr kumimoji="1" lang="zh-CN" altLang="en-US" sz="3200" b="1" kern="0" dirty="0">
                  <a:blipFill dpi="0" rotWithShape="1">
                    <a:blip r:embed="rId2"/>
                    <a:srcRect/>
                    <a:stretch>
                      <a:fillRect/>
                    </a:stretch>
                  </a:blipFill>
                  <a:ea typeface="微软雅黑" charset="0"/>
                </a:rPr>
                <a:t>电路设计</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sp>
        <p:nvSpPr>
          <p:cNvPr id="8" name="矩形 7"/>
          <p:cNvSpPr/>
          <p:nvPr/>
        </p:nvSpPr>
        <p:spPr>
          <a:xfrm>
            <a:off x="1020760" y="2198770"/>
            <a:ext cx="3130985" cy="524439"/>
          </a:xfrm>
          <a:prstGeom prst="rect">
            <a:avLst/>
          </a:prstGeom>
          <a:blipFill>
            <a:blip r:embed="rId2"/>
            <a:stretch>
              <a:fillRect/>
            </a:stretch>
          </a:blipFill>
        </p:spPr>
        <p:txBody>
          <a:bodyPr wrap="none">
            <a:spAutoFit/>
          </a:bodyPr>
          <a:lstStyle/>
          <a:p>
            <a:pPr defTabSz="1219170">
              <a:lnSpc>
                <a:spcPct val="130000"/>
              </a:lnSpc>
              <a:defRPr/>
            </a:pPr>
            <a:r>
              <a:rPr lang="en-US" altLang="zh-CN" sz="2400" b="1" kern="0" dirty="0" err="1">
                <a:solidFill>
                  <a:schemeClr val="accent3">
                    <a:lumMod val="20000"/>
                    <a:lumOff val="80000"/>
                  </a:schemeClr>
                </a:solidFill>
                <a:ea typeface="微软雅黑" charset="0"/>
              </a:rPr>
              <a:t>Altium</a:t>
            </a:r>
            <a:r>
              <a:rPr lang="en-US" altLang="zh-CN" sz="2400" b="1" kern="0" dirty="0">
                <a:solidFill>
                  <a:schemeClr val="accent3">
                    <a:lumMod val="20000"/>
                    <a:lumOff val="80000"/>
                  </a:schemeClr>
                </a:solidFill>
                <a:ea typeface="微软雅黑" charset="0"/>
              </a:rPr>
              <a:t> Designer</a:t>
            </a:r>
            <a:r>
              <a:rPr lang="zh-CN" altLang="en-US" sz="2400" b="1" kern="0" dirty="0">
                <a:solidFill>
                  <a:schemeClr val="accent3">
                    <a:lumMod val="20000"/>
                    <a:lumOff val="80000"/>
                  </a:schemeClr>
                </a:solidFill>
                <a:ea typeface="微软雅黑" charset="0"/>
              </a:rPr>
              <a:t>软件</a:t>
            </a:r>
            <a:endParaRPr lang="en-US" altLang="zh-CN" sz="2400" b="1" kern="0" dirty="0">
              <a:solidFill>
                <a:schemeClr val="accent3">
                  <a:lumMod val="20000"/>
                  <a:lumOff val="80000"/>
                </a:schemeClr>
              </a:solidFill>
              <a:ea typeface="微软雅黑" charset="0"/>
            </a:endParaRPr>
          </a:p>
        </p:txBody>
      </p:sp>
      <p:sp>
        <p:nvSpPr>
          <p:cNvPr id="9" name="矩形 8"/>
          <p:cNvSpPr/>
          <p:nvPr/>
        </p:nvSpPr>
        <p:spPr>
          <a:xfrm>
            <a:off x="843977" y="3044908"/>
            <a:ext cx="3509148" cy="345094"/>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根据老师给的库，生成</a:t>
            </a:r>
            <a:r>
              <a:rPr lang="en-US" altLang="zh-CN" sz="1400" b="1" dirty="0">
                <a:blipFill dpi="0" rotWithShape="1">
                  <a:blip r:embed="rId2"/>
                  <a:srcRect/>
                  <a:stretch>
                    <a:fillRect/>
                  </a:stretch>
                </a:blipFill>
                <a:latin typeface="微软雅黑" charset="0"/>
                <a:ea typeface="微软雅黑" charset="0"/>
              </a:rPr>
              <a:t>PCB</a:t>
            </a:r>
            <a:r>
              <a:rPr lang="zh-CN" altLang="en-US" sz="1400" b="1" dirty="0">
                <a:blipFill dpi="0" rotWithShape="1">
                  <a:blip r:embed="rId2"/>
                  <a:srcRect/>
                  <a:stretch>
                    <a:fillRect/>
                  </a:stretch>
                </a:blipFill>
                <a:latin typeface="微软雅黑" charset="0"/>
                <a:ea typeface="微软雅黑" charset="0"/>
              </a:rPr>
              <a:t>板</a:t>
            </a:r>
          </a:p>
        </p:txBody>
      </p:sp>
      <p:pic>
        <p:nvPicPr>
          <p:cNvPr id="4099" name="图片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9249" y="1927497"/>
            <a:ext cx="6300195" cy="390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矩形 9"/>
          <p:cNvSpPr/>
          <p:nvPr/>
        </p:nvSpPr>
        <p:spPr>
          <a:xfrm>
            <a:off x="831678" y="3882286"/>
            <a:ext cx="3509148" cy="345094"/>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将器件合理放置</a:t>
            </a:r>
          </a:p>
        </p:txBody>
      </p:sp>
      <p:sp>
        <p:nvSpPr>
          <p:cNvPr id="11" name="矩形 10"/>
          <p:cNvSpPr/>
          <p:nvPr/>
        </p:nvSpPr>
        <p:spPr>
          <a:xfrm>
            <a:off x="831678" y="4622209"/>
            <a:ext cx="3509148" cy="345094"/>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自动布线</a:t>
            </a:r>
          </a:p>
        </p:txBody>
      </p:sp>
      <p:sp>
        <p:nvSpPr>
          <p:cNvPr id="12" name="矩形 11"/>
          <p:cNvSpPr/>
          <p:nvPr/>
        </p:nvSpPr>
        <p:spPr>
          <a:xfrm>
            <a:off x="758252" y="5370944"/>
            <a:ext cx="3509148" cy="345094"/>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多边形敷铜</a:t>
            </a:r>
          </a:p>
        </p:txBody>
      </p:sp>
      <p:sp>
        <p:nvSpPr>
          <p:cNvPr id="7" name="下箭头 6"/>
          <p:cNvSpPr/>
          <p:nvPr/>
        </p:nvSpPr>
        <p:spPr>
          <a:xfrm>
            <a:off x="2500527" y="3371375"/>
            <a:ext cx="171450" cy="510912"/>
          </a:xfrm>
          <a:prstGeom prst="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17" name="下箭头 16"/>
          <p:cNvSpPr/>
          <p:nvPr/>
        </p:nvSpPr>
        <p:spPr>
          <a:xfrm>
            <a:off x="2512826" y="4226430"/>
            <a:ext cx="159151" cy="493234"/>
          </a:xfrm>
          <a:prstGeom prst="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18" name="下箭头 17"/>
          <p:cNvSpPr/>
          <p:nvPr/>
        </p:nvSpPr>
        <p:spPr>
          <a:xfrm>
            <a:off x="2500527" y="4939882"/>
            <a:ext cx="171450" cy="510912"/>
          </a:xfrm>
          <a:prstGeom prst="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Tree>
    <p:extLst>
      <p:ext uri="{BB962C8B-B14F-4D97-AF65-F5344CB8AC3E}">
        <p14:creationId xmlns:p14="http://schemas.microsoft.com/office/powerpoint/2010/main" val="1297483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30854" y="489701"/>
            <a:ext cx="3180768" cy="1035532"/>
            <a:chOff x="1139205" y="908154"/>
            <a:chExt cx="3180768" cy="1035532"/>
          </a:xfrm>
        </p:grpSpPr>
        <p:sp>
          <p:nvSpPr>
            <p:cNvPr id="3" name="圆角矩形 2"/>
            <p:cNvSpPr/>
            <p:nvPr/>
          </p:nvSpPr>
          <p:spPr>
            <a:xfrm>
              <a:off x="1139205" y="908154"/>
              <a:ext cx="1035532" cy="1035532"/>
            </a:xfrm>
            <a:prstGeom prst="roundRect">
              <a:avLst/>
            </a:prstGeom>
            <a:blipFill>
              <a:blip r:embed="rId2"/>
              <a:stretch>
                <a:fillRect/>
              </a:stretch>
            </a:blipFill>
            <a:ln>
              <a:noFill/>
            </a:ln>
            <a:effectLst>
              <a:innerShdw blurRad="63500" dist="381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5400" b="1" dirty="0">
                  <a:solidFill>
                    <a:schemeClr val="accent3">
                      <a:lumMod val="20000"/>
                      <a:lumOff val="80000"/>
                    </a:schemeClr>
                  </a:solidFill>
                </a:rPr>
                <a:t>2</a:t>
              </a:r>
              <a:endParaRPr kumimoji="1" lang="zh-CN" altLang="en-US" sz="5400" b="1" dirty="0">
                <a:solidFill>
                  <a:schemeClr val="accent3">
                    <a:lumMod val="20000"/>
                    <a:lumOff val="80000"/>
                  </a:schemeClr>
                </a:solidFill>
              </a:endParaRPr>
            </a:p>
          </p:txBody>
        </p:sp>
        <p:sp>
          <p:nvSpPr>
            <p:cNvPr id="4" name="文本框 3"/>
            <p:cNvSpPr txBox="1"/>
            <p:nvPr/>
          </p:nvSpPr>
          <p:spPr>
            <a:xfrm>
              <a:off x="2493832" y="1183305"/>
              <a:ext cx="1826141" cy="584775"/>
            </a:xfrm>
            <a:prstGeom prst="rect">
              <a:avLst/>
            </a:prstGeom>
            <a:noFill/>
          </p:spPr>
          <p:txBody>
            <a:bodyPr wrap="none" rtlCol="0">
              <a:spAutoFit/>
            </a:bodyPr>
            <a:lstStyle/>
            <a:p>
              <a:pPr defTabSz="609585"/>
              <a:r>
                <a:rPr kumimoji="1" lang="zh-CN" altLang="en-US" sz="3200" b="1" kern="0" dirty="0">
                  <a:blipFill dpi="0" rotWithShape="1">
                    <a:blip r:embed="rId2"/>
                    <a:srcRect/>
                    <a:stretch>
                      <a:fillRect/>
                    </a:stretch>
                  </a:blipFill>
                  <a:ea typeface="微软雅黑" charset="0"/>
                </a:rPr>
                <a:t>电路焊接</a:t>
              </a:r>
              <a:endParaRPr kumimoji="1" lang="zh-CN" altLang="en-US" sz="3200" b="1" i="0" u="none" strike="noStrike" kern="0" cap="none" spc="0" normalizeH="0" baseline="0" noProof="0" dirty="0">
                <a:ln>
                  <a:noFill/>
                </a:ln>
                <a:blipFill dpi="0" rotWithShape="1">
                  <a:blip r:embed="rId2"/>
                  <a:srcRect/>
                  <a:stretch>
                    <a:fillRect/>
                  </a:stretch>
                </a:blipFill>
                <a:uLnTx/>
                <a:uFillTx/>
                <a:ea typeface="微软雅黑" charset="0"/>
              </a:endParaRPr>
            </a:p>
          </p:txBody>
        </p:sp>
      </p:grpSp>
      <p:sp>
        <p:nvSpPr>
          <p:cNvPr id="9" name="矩形 8"/>
          <p:cNvSpPr/>
          <p:nvPr/>
        </p:nvSpPr>
        <p:spPr>
          <a:xfrm>
            <a:off x="831678" y="2302317"/>
            <a:ext cx="3509148" cy="345094"/>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焊接电容电阻</a:t>
            </a:r>
          </a:p>
        </p:txBody>
      </p:sp>
      <p:sp>
        <p:nvSpPr>
          <p:cNvPr id="10" name="矩形 9"/>
          <p:cNvSpPr/>
          <p:nvPr/>
        </p:nvSpPr>
        <p:spPr>
          <a:xfrm>
            <a:off x="819379" y="3139695"/>
            <a:ext cx="3509148" cy="345094"/>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焊接较大器件</a:t>
            </a:r>
          </a:p>
        </p:txBody>
      </p:sp>
      <p:sp>
        <p:nvSpPr>
          <p:cNvPr id="12" name="矩形 11"/>
          <p:cNvSpPr/>
          <p:nvPr/>
        </p:nvSpPr>
        <p:spPr>
          <a:xfrm>
            <a:off x="905104" y="3977073"/>
            <a:ext cx="3509148" cy="625171"/>
          </a:xfrm>
          <a:prstGeom prst="rect">
            <a:avLst/>
          </a:prstGeom>
        </p:spPr>
        <p:txBody>
          <a:bodyPr wrap="square" numCol="1" spcCol="360000">
            <a:spAutoFit/>
          </a:bodyPr>
          <a:lstStyle/>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用万用表检测</a:t>
            </a:r>
            <a:endParaRPr lang="en-US" altLang="zh-CN" sz="1400" b="1" dirty="0">
              <a:blipFill dpi="0" rotWithShape="1">
                <a:blip r:embed="rId2"/>
                <a:srcRect/>
                <a:stretch>
                  <a:fillRect/>
                </a:stretch>
              </a:blipFill>
              <a:latin typeface="微软雅黑" charset="0"/>
              <a:ea typeface="微软雅黑" charset="0"/>
            </a:endParaRPr>
          </a:p>
          <a:p>
            <a:pPr algn="ctr" defTabSz="609585">
              <a:lnSpc>
                <a:spcPct val="130000"/>
              </a:lnSpc>
            </a:pPr>
            <a:r>
              <a:rPr lang="zh-CN" altLang="en-US" sz="1400" b="1" dirty="0">
                <a:blipFill dpi="0" rotWithShape="1">
                  <a:blip r:embed="rId2"/>
                  <a:srcRect/>
                  <a:stretch>
                    <a:fillRect/>
                  </a:stretch>
                </a:blipFill>
                <a:latin typeface="微软雅黑" charset="0"/>
                <a:ea typeface="微软雅黑" charset="0"/>
              </a:rPr>
              <a:t>防止虚接、短路</a:t>
            </a:r>
          </a:p>
        </p:txBody>
      </p:sp>
      <p:sp>
        <p:nvSpPr>
          <p:cNvPr id="7" name="下箭头 6"/>
          <p:cNvSpPr/>
          <p:nvPr/>
        </p:nvSpPr>
        <p:spPr>
          <a:xfrm>
            <a:off x="2488228" y="2628784"/>
            <a:ext cx="171450" cy="510912"/>
          </a:xfrm>
          <a:prstGeom prst="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17" name="下箭头 16"/>
          <p:cNvSpPr/>
          <p:nvPr/>
        </p:nvSpPr>
        <p:spPr>
          <a:xfrm>
            <a:off x="2500527" y="3483839"/>
            <a:ext cx="159151" cy="493234"/>
          </a:xfrm>
          <a:prstGeom prst="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3526" y="1349627"/>
            <a:ext cx="5998873" cy="4352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00429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主题">
  <a:themeElements>
    <a:clrScheme name="自定义 91">
      <a:dk1>
        <a:srgbClr val="000000"/>
      </a:dk1>
      <a:lt1>
        <a:srgbClr val="FFFFFF"/>
      </a:lt1>
      <a:dk2>
        <a:srgbClr val="000000"/>
      </a:dk2>
      <a:lt2>
        <a:srgbClr val="FFFDFD"/>
      </a:lt2>
      <a:accent1>
        <a:srgbClr val="F0B169"/>
      </a:accent1>
      <a:accent2>
        <a:srgbClr val="F6EDD8"/>
      </a:accent2>
      <a:accent3>
        <a:srgbClr val="E2C99C"/>
      </a:accent3>
      <a:accent4>
        <a:srgbClr val="846249"/>
      </a:accent4>
      <a:accent5>
        <a:srgbClr val="919191"/>
      </a:accent5>
      <a:accent6>
        <a:srgbClr val="CACACA"/>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3"/>
        </a:solidFill>
        <a:ln>
          <a:noFill/>
        </a:ln>
      </a:spPr>
      <a:bodyPr rtlCol="0" anchor="ctr"/>
      <a:lstStyle>
        <a:defPPr algn="ctr">
          <a:defRPr kumimoji="1">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343</TotalTime>
  <Words>787</Words>
  <Application>Microsoft Office PowerPoint</Application>
  <PresentationFormat>宽屏</PresentationFormat>
  <Paragraphs>169</Paragraphs>
  <Slides>17</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17</vt:i4>
      </vt:variant>
    </vt:vector>
  </HeadingPairs>
  <TitlesOfParts>
    <vt:vector size="25" baseType="lpstr">
      <vt:lpstr>宋体</vt:lpstr>
      <vt:lpstr>微软雅黑</vt:lpstr>
      <vt:lpstr>微软雅黑</vt:lpstr>
      <vt:lpstr>Arial</vt:lpstr>
      <vt:lpstr>Century Gothic</vt:lpstr>
      <vt:lpstr>Segoe UI 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jason</cp:lastModifiedBy>
  <cp:revision>108</cp:revision>
  <dcterms:created xsi:type="dcterms:W3CDTF">2015-08-18T02:51:41Z</dcterms:created>
  <dcterms:modified xsi:type="dcterms:W3CDTF">2018-07-23T04:46:13Z</dcterms:modified>
  <cp:category/>
</cp:coreProperties>
</file>

<file path=docProps/thumbnail.jpeg>
</file>